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51"/>
  </p:handoutMasterIdLst>
  <p:sldIdLst>
    <p:sldId id="309" r:id="rId3"/>
    <p:sldId id="364" r:id="rId5"/>
    <p:sldId id="355" r:id="rId6"/>
    <p:sldId id="357" r:id="rId7"/>
    <p:sldId id="356" r:id="rId8"/>
    <p:sldId id="363" r:id="rId9"/>
    <p:sldId id="310" r:id="rId10"/>
    <p:sldId id="311" r:id="rId11"/>
    <p:sldId id="396" r:id="rId12"/>
    <p:sldId id="397" r:id="rId13"/>
    <p:sldId id="398" r:id="rId14"/>
    <p:sldId id="425" r:id="rId15"/>
    <p:sldId id="399" r:id="rId16"/>
    <p:sldId id="327" r:id="rId17"/>
    <p:sldId id="326" r:id="rId18"/>
    <p:sldId id="315" r:id="rId19"/>
    <p:sldId id="328" r:id="rId20"/>
    <p:sldId id="331" r:id="rId21"/>
    <p:sldId id="335" r:id="rId22"/>
    <p:sldId id="449" r:id="rId23"/>
    <p:sldId id="452" r:id="rId24"/>
    <p:sldId id="450" r:id="rId25"/>
    <p:sldId id="451" r:id="rId26"/>
    <p:sldId id="453" r:id="rId27"/>
    <p:sldId id="469" r:id="rId28"/>
    <p:sldId id="470" r:id="rId29"/>
    <p:sldId id="333" r:id="rId30"/>
    <p:sldId id="334" r:id="rId31"/>
    <p:sldId id="341" r:id="rId32"/>
    <p:sldId id="336" r:id="rId33"/>
    <p:sldId id="474" r:id="rId34"/>
    <p:sldId id="350" r:id="rId35"/>
    <p:sldId id="486" r:id="rId36"/>
    <p:sldId id="338" r:id="rId37"/>
    <p:sldId id="339" r:id="rId38"/>
    <p:sldId id="514" r:id="rId39"/>
    <p:sldId id="515" r:id="rId40"/>
    <p:sldId id="495" r:id="rId41"/>
    <p:sldId id="499" r:id="rId42"/>
    <p:sldId id="500" r:id="rId43"/>
    <p:sldId id="501" r:id="rId44"/>
    <p:sldId id="346" r:id="rId45"/>
    <p:sldId id="367" r:id="rId46"/>
    <p:sldId id="497" r:id="rId47"/>
    <p:sldId id="496" r:id="rId48"/>
    <p:sldId id="498" r:id="rId49"/>
    <p:sldId id="342" r:id="rId50"/>
  </p:sldIdLst>
  <p:sldSz cx="12192000" cy="6858000"/>
  <p:notesSz cx="6858000" cy="9144000"/>
  <p:embeddedFontLst>
    <p:embeddedFont>
      <p:font typeface="Yu Gothic UI Semibold" panose="020B0700000000000000" charset="-128"/>
      <p:bold r:id="rId55"/>
    </p:embeddedFont>
    <p:embeddedFont>
      <p:font typeface="Calibri" panose="020F0502020204030204"/>
      <p:regular r:id="rId56"/>
      <p:bold r:id="rId57"/>
      <p:italic r:id="rId58"/>
      <p:boldItalic r:id="rId59"/>
    </p:embeddedFont>
    <p:embeddedFont>
      <p:font typeface="仿宋" panose="02010609060101010101" charset="-122"/>
      <p:regular r:id="rId60"/>
    </p:embeddedFont>
    <p:embeddedFont>
      <p:font typeface="汉仪晓波舒黑简" panose="00020600040101010101" charset="-122"/>
      <p:regular r:id="rId61"/>
    </p:embeddedFont>
    <p:embeddedFont>
      <p:font typeface="华文中宋" panose="02010600040101010101" charset="-122"/>
      <p:regular r:id="rId62"/>
    </p:embeddedFont>
    <p:embeddedFont>
      <p:font typeface="Calibri Light" panose="020F0302020204030204"/>
      <p:regular r:id="rId63"/>
      <p:italic r:id="rId64"/>
    </p:embeddedFont>
    <p:embeddedFont>
      <p:font typeface="微软雅黑 Light" panose="020B0502040204020203" charset="-122"/>
      <p:regular r:id="rId65"/>
    </p:embeddedFont>
    <p:embeddedFont>
      <p:font typeface="Impact" panose="020B0806030902050204" pitchFamily="34" charset="0"/>
      <p:regular r:id="rId66"/>
    </p:embeddedFont>
    <p:embeddedFont>
      <p:font typeface="汉仪傲娇体简" panose="02010509060101010101" charset="-122"/>
      <p:regular r:id="rId67"/>
    </p:embeddedFont>
    <p:embeddedFont>
      <p:font typeface="微软雅黑" panose="020B0503020204020204" charset="-122"/>
      <p:regular r:id="rId68"/>
    </p:embeddedFont>
    <p:embeddedFont>
      <p:font typeface="等线" panose="02010600030101010101" charset="-122"/>
      <p:regular r:id="rId69"/>
    </p:embeddedFont>
    <p:embeddedFont>
      <p:font typeface="幼圆" panose="02010509060101010101" charset="-122"/>
      <p:regular r:id="rId70"/>
    </p:embeddedFont>
    <p:embeddedFont>
      <p:font typeface="汉仪菱心体简" panose="02010400000101010101" charset="-122"/>
      <p:regular r:id="rId71"/>
    </p:embeddedFont>
  </p:embeddedFontLst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2" userDrawn="1">
          <p15:clr>
            <a:srgbClr val="A4A3A4"/>
          </p15:clr>
        </p15:guide>
        <p15:guide id="2" pos="4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933FF"/>
    <a:srgbClr val="A19587"/>
    <a:srgbClr val="FFD757"/>
    <a:srgbClr val="FFCD2F"/>
    <a:srgbClr val="FFEB95"/>
    <a:srgbClr val="472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734" y="115"/>
      </p:cViewPr>
      <p:guideLst>
        <p:guide orient="horz" pos="682"/>
        <p:guide pos="4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tags" Target="tags/tag153.xml"/><Relationship Id="rId71" Type="http://schemas.openxmlformats.org/officeDocument/2006/relationships/font" Target="fonts/font17.fntdata"/><Relationship Id="rId70" Type="http://schemas.openxmlformats.org/officeDocument/2006/relationships/font" Target="fonts/font16.fntdata"/><Relationship Id="rId7" Type="http://schemas.openxmlformats.org/officeDocument/2006/relationships/slide" Target="slides/slide4.xml"/><Relationship Id="rId69" Type="http://schemas.openxmlformats.org/officeDocument/2006/relationships/font" Target="fonts/font15.fntdata"/><Relationship Id="rId68" Type="http://schemas.openxmlformats.org/officeDocument/2006/relationships/font" Target="fonts/font14.fntdata"/><Relationship Id="rId67" Type="http://schemas.openxmlformats.org/officeDocument/2006/relationships/font" Target="fonts/font13.fntdata"/><Relationship Id="rId66" Type="http://schemas.openxmlformats.org/officeDocument/2006/relationships/font" Target="fonts/font12.fntdata"/><Relationship Id="rId65" Type="http://schemas.openxmlformats.org/officeDocument/2006/relationships/font" Target="fonts/font11.fntdata"/><Relationship Id="rId64" Type="http://schemas.openxmlformats.org/officeDocument/2006/relationships/font" Target="fonts/font10.fntdata"/><Relationship Id="rId63" Type="http://schemas.openxmlformats.org/officeDocument/2006/relationships/font" Target="fonts/font9.fntdata"/><Relationship Id="rId62" Type="http://schemas.openxmlformats.org/officeDocument/2006/relationships/font" Target="fonts/font8.fntdata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" Target="slides/slide3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772B8-DFA0-42D4-BB56-C041186E9A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看，在我们的冒险小游戏中，我们要求玩家输入向左还是向右走，然后发现，向左或者向右会有不同的</a:t>
            </a:r>
            <a:r>
              <a:rPr lang="zh-CN" altLang="en-US" dirty="0"/>
              <a:t>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CN" altLang="en-US" dirty="0"/>
              <a:t>就是如果</a:t>
            </a:r>
            <a:r>
              <a:rPr lang="en-US" altLang="zh-CN" dirty="0"/>
              <a:t>...</a:t>
            </a:r>
            <a:r>
              <a:rPr lang="zh-CN" altLang="en-US" dirty="0"/>
              <a:t>就会</a:t>
            </a:r>
            <a:r>
              <a:rPr lang="en-US" altLang="zh-CN" dirty="0"/>
              <a:t>...</a:t>
            </a:r>
            <a:endParaRPr lang="en-US" altLang="zh-CN" dirty="0"/>
          </a:p>
          <a:p>
            <a:r>
              <a:rPr lang="en-US" altLang="zh-CN" dirty="0"/>
              <a:t>if else :</a:t>
            </a:r>
            <a:r>
              <a:rPr lang="zh-CN" altLang="en-US" dirty="0"/>
              <a:t>就是如果满足条件一，就执行结果</a:t>
            </a:r>
            <a:r>
              <a:rPr lang="en-US" altLang="zh-CN" dirty="0"/>
              <a:t>1</a:t>
            </a:r>
            <a:r>
              <a:rPr lang="zh-CN" altLang="en-US" dirty="0"/>
              <a:t>，不然就只能执行结果</a:t>
            </a:r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if：如果，表示当某个条件满足时，就执行后面的代码。</a:t>
            </a:r>
            <a:endParaRPr lang="en-US" altLang="zh-CN" dirty="0"/>
          </a:p>
          <a:p>
            <a:r>
              <a:rPr lang="en-US" altLang="zh-CN" dirty="0"/>
              <a:t>elif：否则如果，表示当第一个条件不满足时，再检查第二个条件是否满足，如果满足则执行相应的代码。 </a:t>
            </a:r>
            <a:r>
              <a:rPr lang="zh-CN" altLang="en-US" dirty="0"/>
              <a:t>但是</a:t>
            </a:r>
            <a:r>
              <a:rPr lang="en-US" altLang="zh-CN" dirty="0"/>
              <a:t>elif</a:t>
            </a:r>
            <a:r>
              <a:rPr lang="zh-CN" altLang="en-US" dirty="0"/>
              <a:t>可以有很多个</a:t>
            </a:r>
            <a:endParaRPr lang="en-US" altLang="zh-CN" dirty="0"/>
          </a:p>
          <a:p>
            <a:r>
              <a:rPr lang="en-US" altLang="zh-CN" dirty="0"/>
              <a:t>else：否则，表示当所有条件都不满足时，就执行这个代码块。</a:t>
            </a:r>
            <a:endParaRPr lang="en-US" altLang="zh-CN" dirty="0"/>
          </a:p>
          <a:p>
            <a:r>
              <a:rPr lang="zh-CN" altLang="en-US" dirty="0"/>
              <a:t>比如说在与恐龙打斗的时候，我们有三种选择，每种选择结果都不一样。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被框住的这些语句：这些语句就是像是这些小朋友，他们只有被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语句围起来才可以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躲在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while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语句的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里面，说明是会一直循环，一直重复进行，直到玩家或者龙有一方被打败，才会跳出循环停止执行。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如果while下面的语句缩进的空格多于while关键字（也就是躲在while循环里面），下面的语句才属于循环语句里的。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如果while循环下面的语句与while关键字对齐，就说明是while循环结束后才会执行该语句。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当满足条件</a:t>
            </a: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‘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收集到的魔法药水不足</a:t>
            </a: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3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瓶的时候，你需要一直去选择分岔路口进行冒险，这就是一直在循环重复地做一件事情</a:t>
            </a: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’</a:t>
            </a:r>
            <a:endParaRPr lang="en-US" altLang="zh-CN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#当满足 玩家或龙 任意一方健康值不为0 就会进入循环的条件</a:t>
            </a: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# 也就是双方都还没有被打败的时候，这个打斗过程会一直重复循环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嗨，小朋友们！今天我们要一起玩一个超级有趣的游戏——流程控制！听起来很高级吧？其实不难，就像是在给计算机下达一系列神奇指令，让它在我们的“魔法厨房”里做出各种有趣的事情！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如果所有的条件都不符合，就可以用else，就像备胎一样，它是最后的选择。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总的来说，if、elif和else就像是在写一个有趣故事的时候，告诉计算机在不同的情节下要做些什么。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712796" y="4533563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" y="85725"/>
            <a:ext cx="11610975" cy="6686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93653" y="935520"/>
            <a:ext cx="1054699" cy="4986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83697" y="5566146"/>
            <a:ext cx="1860677" cy="13784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9715500" y="5540995"/>
            <a:ext cx="1918638" cy="1428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Yu Gothic UI Semibold" panose="020B0700000000000000" charset="-128"/>
              </a:defRPr>
            </a:lvl1pPr>
          </a:lstStyle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Yu Gothic UI Semibold" panose="020B070000000000000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Yu Gothic UI Semibold" panose="020B070000000000000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3" Type="http://schemas.openxmlformats.org/officeDocument/2006/relationships/notesSlide" Target="../notesSlides/notesSlide1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2.png"/><Relationship Id="rId20" Type="http://schemas.openxmlformats.org/officeDocument/2006/relationships/tags" Target="../tags/tag2.xml"/><Relationship Id="rId2" Type="http://schemas.openxmlformats.org/officeDocument/2006/relationships/image" Target="../media/image6.png"/><Relationship Id="rId19" Type="http://schemas.openxmlformats.org/officeDocument/2006/relationships/image" Target="../media/image21.png"/><Relationship Id="rId18" Type="http://schemas.openxmlformats.org/officeDocument/2006/relationships/tags" Target="../tags/tag1.xml"/><Relationship Id="rId17" Type="http://schemas.openxmlformats.org/officeDocument/2006/relationships/image" Target="../media/image20.jpeg"/><Relationship Id="rId16" Type="http://schemas.openxmlformats.org/officeDocument/2006/relationships/image" Target="../media/image19.jpe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2.jpeg"/><Relationship Id="rId7" Type="http://schemas.openxmlformats.org/officeDocument/2006/relationships/image" Target="../media/image41.jpeg"/><Relationship Id="rId6" Type="http://schemas.openxmlformats.org/officeDocument/2006/relationships/image" Target="../media/image35.png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jpeg"/><Relationship Id="rId7" Type="http://schemas.openxmlformats.org/officeDocument/2006/relationships/image" Target="../media/image35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43.png"/><Relationship Id="rId3" Type="http://schemas.openxmlformats.org/officeDocument/2006/relationships/tags" Target="../tags/tag22.xml"/><Relationship Id="rId2" Type="http://schemas.openxmlformats.org/officeDocument/2006/relationships/image" Target="../media/image21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35.png"/><Relationship Id="rId6" Type="http://schemas.openxmlformats.org/officeDocument/2006/relationships/tags" Target="../tags/tag26.xml"/><Relationship Id="rId5" Type="http://schemas.openxmlformats.org/officeDocument/2006/relationships/image" Target="../media/image45.png"/><Relationship Id="rId4" Type="http://schemas.openxmlformats.org/officeDocument/2006/relationships/tags" Target="../tags/tag25.xml"/><Relationship Id="rId3" Type="http://schemas.openxmlformats.org/officeDocument/2006/relationships/image" Target="../media/image43.png"/><Relationship Id="rId2" Type="http://schemas.openxmlformats.org/officeDocument/2006/relationships/image" Target="../media/image21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8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5.png"/><Relationship Id="rId7" Type="http://schemas.openxmlformats.org/officeDocument/2006/relationships/tags" Target="../tags/tag28.xml"/><Relationship Id="rId6" Type="http://schemas.openxmlformats.org/officeDocument/2006/relationships/image" Target="../media/image45.png"/><Relationship Id="rId5" Type="http://schemas.openxmlformats.org/officeDocument/2006/relationships/tags" Target="../tags/tag27.xml"/><Relationship Id="rId4" Type="http://schemas.openxmlformats.org/officeDocument/2006/relationships/image" Target="../media/image43.png"/><Relationship Id="rId3" Type="http://schemas.openxmlformats.org/officeDocument/2006/relationships/image" Target="../media/image49.png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32.xml"/><Relationship Id="rId7" Type="http://schemas.openxmlformats.org/officeDocument/2006/relationships/image" Target="../media/image25.png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image" Target="../media/image43.png"/><Relationship Id="rId3" Type="http://schemas.openxmlformats.org/officeDocument/2006/relationships/tags" Target="../tags/tag29.xml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27.png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8" Type="http://schemas.openxmlformats.org/officeDocument/2006/relationships/notesSlide" Target="../notesSlides/notesSlide15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image" Target="../media/image25.png"/><Relationship Id="rId13" Type="http://schemas.openxmlformats.org/officeDocument/2006/relationships/tags" Target="../tags/tag36.xml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42.xml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tags" Target="../tags/tag41.xml"/><Relationship Id="rId4" Type="http://schemas.openxmlformats.org/officeDocument/2006/relationships/image" Target="../media/image21.png"/><Relationship Id="rId3" Type="http://schemas.openxmlformats.org/officeDocument/2006/relationships/image" Target="../media/image28.png"/><Relationship Id="rId2" Type="http://schemas.openxmlformats.org/officeDocument/2006/relationships/tags" Target="../tags/tag40.xml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35.png"/><Relationship Id="rId10" Type="http://schemas.openxmlformats.org/officeDocument/2006/relationships/tags" Target="../tags/tag43.xml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59.png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image" Target="../media/image58.png"/><Relationship Id="rId4" Type="http://schemas.openxmlformats.org/officeDocument/2006/relationships/image" Target="../media/image21.png"/><Relationship Id="rId3" Type="http://schemas.openxmlformats.org/officeDocument/2006/relationships/image" Target="../media/image28.png"/><Relationship Id="rId2" Type="http://schemas.openxmlformats.org/officeDocument/2006/relationships/image" Target="../media/image49.pn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1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1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6.png"/><Relationship Id="rId7" Type="http://schemas.openxmlformats.org/officeDocument/2006/relationships/image" Target="../media/image27.png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25.png"/><Relationship Id="rId7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6.jpeg"/><Relationship Id="rId10" Type="http://schemas.openxmlformats.org/officeDocument/2006/relationships/tags" Target="../tags/tag5.xml"/><Relationship Id="rId1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image" Target="../media/image27.png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image" Target="../media/image21.png"/><Relationship Id="rId14" Type="http://schemas.openxmlformats.org/officeDocument/2006/relationships/notesSlide" Target="../notesSlides/notesSlide20.x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25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../media/image35.png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image" Target="../media/image21.png"/><Relationship Id="rId14" Type="http://schemas.openxmlformats.org/officeDocument/2006/relationships/notesSlide" Target="../notesSlides/notesSlide21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63.xml"/><Relationship Id="rId11" Type="http://schemas.openxmlformats.org/officeDocument/2006/relationships/image" Target="../media/image25.png"/><Relationship Id="rId10" Type="http://schemas.openxmlformats.org/officeDocument/2006/relationships/tags" Target="../tags/tag6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27.png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21.png"/><Relationship Id="rId12" Type="http://schemas.openxmlformats.org/officeDocument/2006/relationships/notesSlide" Target="../notesSlides/notesSlide22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image" Target="../media/image27.png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image" Target="../media/image21.png"/><Relationship Id="rId12" Type="http://schemas.openxmlformats.org/officeDocument/2006/relationships/notesSlide" Target="../notesSlides/notesSlide23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79.xml"/><Relationship Id="rId6" Type="http://schemas.openxmlformats.org/officeDocument/2006/relationships/image" Target="../media/image25.png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83.xml"/><Relationship Id="rId6" Type="http://schemas.openxmlformats.org/officeDocument/2006/relationships/image" Target="../media/image25.png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image" Target="../media/image62.png"/><Relationship Id="rId5" Type="http://schemas.openxmlformats.org/officeDocument/2006/relationships/tags" Target="../tags/tag86.xml"/><Relationship Id="rId4" Type="http://schemas.openxmlformats.org/officeDocument/2006/relationships/image" Target="../media/image35.png"/><Relationship Id="rId3" Type="http://schemas.openxmlformats.org/officeDocument/2006/relationships/tags" Target="../tags/tag85.xml"/><Relationship Id="rId2" Type="http://schemas.openxmlformats.org/officeDocument/2006/relationships/image" Target="../media/image25.png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63.png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image" Target="../media/image21.png"/><Relationship Id="rId12" Type="http://schemas.openxmlformats.org/officeDocument/2006/relationships/tags" Target="../tags/tag90.xml"/><Relationship Id="rId11" Type="http://schemas.openxmlformats.org/officeDocument/2006/relationships/image" Target="../media/image27.png"/><Relationship Id="rId10" Type="http://schemas.openxmlformats.org/officeDocument/2006/relationships/tags" Target="../tags/tag89.xml"/><Relationship Id="rId1" Type="http://schemas.openxmlformats.org/officeDocument/2006/relationships/tags" Target="../tags/tag8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image" Target="../media/image21.png"/><Relationship Id="rId5" Type="http://schemas.openxmlformats.org/officeDocument/2006/relationships/tags" Target="../tags/tag95.xml"/><Relationship Id="rId4" Type="http://schemas.openxmlformats.org/officeDocument/2006/relationships/image" Target="../media/image65.png"/><Relationship Id="rId3" Type="http://schemas.openxmlformats.org/officeDocument/2006/relationships/tags" Target="../tags/tag94.xml"/><Relationship Id="rId2" Type="http://schemas.openxmlformats.org/officeDocument/2006/relationships/image" Target="../media/image64.png"/><Relationship Id="rId13" Type="http://schemas.openxmlformats.org/officeDocument/2006/relationships/notesSlide" Target="../notesSlides/notesSlide26.xml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27.png"/><Relationship Id="rId10" Type="http://schemas.openxmlformats.org/officeDocument/2006/relationships/tags" Target="../tags/tag99.xml"/><Relationship Id="rId1" Type="http://schemas.openxmlformats.org/officeDocument/2006/relationships/tags" Target="../tags/tag9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69.png"/><Relationship Id="rId7" Type="http://schemas.openxmlformats.org/officeDocument/2006/relationships/tags" Target="../tags/tag101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tags" Target="../tags/tag100.xml"/><Relationship Id="rId3" Type="http://schemas.openxmlformats.org/officeDocument/2006/relationships/image" Target="../media/image66.png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2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2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27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1.jpeg"/><Relationship Id="rId14" Type="http://schemas.openxmlformats.org/officeDocument/2006/relationships/image" Target="../media/image30.jpeg"/><Relationship Id="rId13" Type="http://schemas.openxmlformats.org/officeDocument/2006/relationships/image" Target="../media/image29.jpeg"/><Relationship Id="rId12" Type="http://schemas.openxmlformats.org/officeDocument/2006/relationships/image" Target="../media/image28.png"/><Relationship Id="rId11" Type="http://schemas.openxmlformats.org/officeDocument/2006/relationships/tags" Target="../tags/tag9.xml"/><Relationship Id="rId10" Type="http://schemas.openxmlformats.org/officeDocument/2006/relationships/image" Target="../media/image21.png"/><Relationship Id="rId1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jpeg"/><Relationship Id="rId8" Type="http://schemas.openxmlformats.org/officeDocument/2006/relationships/image" Target="../media/image71.jpeg"/><Relationship Id="rId7" Type="http://schemas.openxmlformats.org/officeDocument/2006/relationships/image" Target="../media/image70.png"/><Relationship Id="rId6" Type="http://schemas.openxmlformats.org/officeDocument/2006/relationships/tags" Target="../tags/tag104.xml"/><Relationship Id="rId5" Type="http://schemas.openxmlformats.org/officeDocument/2006/relationships/image" Target="../media/image27.png"/><Relationship Id="rId4" Type="http://schemas.openxmlformats.org/officeDocument/2006/relationships/tags" Target="../tags/tag103.xml"/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2" Type="http://schemas.openxmlformats.org/officeDocument/2006/relationships/notesSlide" Target="../notesSlides/notesSlide29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73.jpeg"/><Relationship Id="rId1" Type="http://schemas.openxmlformats.org/officeDocument/2006/relationships/tags" Target="../tags/tag102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image" Target="../media/image36.png"/><Relationship Id="rId5" Type="http://schemas.openxmlformats.org/officeDocument/2006/relationships/tags" Target="../tags/tag106.xml"/><Relationship Id="rId4" Type="http://schemas.openxmlformats.org/officeDocument/2006/relationships/image" Target="../media/image27.png"/><Relationship Id="rId3" Type="http://schemas.openxmlformats.org/officeDocument/2006/relationships/tags" Target="../tags/tag105.xml"/><Relationship Id="rId2" Type="http://schemas.openxmlformats.org/officeDocument/2006/relationships/image" Target="../media/image21.png"/><Relationship Id="rId14" Type="http://schemas.openxmlformats.org/officeDocument/2006/relationships/notesSlide" Target="../notesSlides/notesSlide30.x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74.jpeg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115.xml"/><Relationship Id="rId7" Type="http://schemas.openxmlformats.org/officeDocument/2006/relationships/image" Target="../media/image21.png"/><Relationship Id="rId6" Type="http://schemas.openxmlformats.org/officeDocument/2006/relationships/tags" Target="../tags/tag114.xml"/><Relationship Id="rId5" Type="http://schemas.openxmlformats.org/officeDocument/2006/relationships/image" Target="../media/image28.png"/><Relationship Id="rId4" Type="http://schemas.openxmlformats.org/officeDocument/2006/relationships/tags" Target="../tags/tag113.xml"/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116.xml"/><Relationship Id="rId1" Type="http://schemas.openxmlformats.org/officeDocument/2006/relationships/tags" Target="../tags/tag11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jpeg"/><Relationship Id="rId8" Type="http://schemas.openxmlformats.org/officeDocument/2006/relationships/tags" Target="../tags/tag120.xml"/><Relationship Id="rId7" Type="http://schemas.openxmlformats.org/officeDocument/2006/relationships/image" Target="../media/image27.png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image" Target="../media/image36.png"/><Relationship Id="rId3" Type="http://schemas.openxmlformats.org/officeDocument/2006/relationships/tags" Target="../tags/tag117.xml"/><Relationship Id="rId2" Type="http://schemas.openxmlformats.org/officeDocument/2006/relationships/image" Target="../media/image77.jpeg"/><Relationship Id="rId11" Type="http://schemas.openxmlformats.org/officeDocument/2006/relationships/notesSlide" Target="../notesSlides/notesSlide31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tags" Target="../tags/tag121.xml"/><Relationship Id="rId3" Type="http://schemas.openxmlformats.org/officeDocument/2006/relationships/image" Target="../media/image79.png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tags" Target="../tags/tag122.xm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jpeg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image" Target="../media/image25.png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image" Target="../media/image21.png"/><Relationship Id="rId11" Type="http://schemas.openxmlformats.org/officeDocument/2006/relationships/notesSlide" Target="../notesSlides/notesSlide34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jpeg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image" Target="../media/image25.png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21.png"/><Relationship Id="rId11" Type="http://schemas.openxmlformats.org/officeDocument/2006/relationships/notesSlide" Target="../notesSlides/notesSlide35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3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2.png"/><Relationship Id="rId7" Type="http://schemas.openxmlformats.org/officeDocument/2006/relationships/tags" Target="../tags/tag136.xml"/><Relationship Id="rId6" Type="http://schemas.openxmlformats.org/officeDocument/2006/relationships/image" Target="../media/image87.jpeg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image" Target="../media/image35.png"/><Relationship Id="rId2" Type="http://schemas.openxmlformats.org/officeDocument/2006/relationships/tags" Target="../tags/tag133.xml"/><Relationship Id="rId1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25.png"/><Relationship Id="rId7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3.jpeg"/><Relationship Id="rId10" Type="http://schemas.openxmlformats.org/officeDocument/2006/relationships/image" Target="../media/image32.jpeg"/><Relationship Id="rId1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image" Target="../media/image89.jpeg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image" Target="../media/image27.png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1.png"/><Relationship Id="rId1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8" Type="http://schemas.openxmlformats.org/officeDocument/2006/relationships/image" Target="../media/image91.png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image" Target="../media/image36.png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93.png"/><Relationship Id="rId1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37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tags" Target="../tags/tag148.xml"/><Relationship Id="rId2" Type="http://schemas.openxmlformats.org/officeDocument/2006/relationships/image" Target="../media/image95.jpeg"/><Relationship Id="rId1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tags" Target="../tags/tag149.xml"/><Relationship Id="rId2" Type="http://schemas.openxmlformats.org/officeDocument/2006/relationships/image" Target="../media/image95.jpeg"/><Relationship Id="rId1" Type="http://schemas.openxmlformats.org/officeDocument/2006/relationships/image" Target="../media/image94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tags" Target="../tags/tag150.xml"/><Relationship Id="rId2" Type="http://schemas.openxmlformats.org/officeDocument/2006/relationships/image" Target="../media/image95.jpeg"/><Relationship Id="rId1" Type="http://schemas.openxmlformats.org/officeDocument/2006/relationships/image" Target="../media/image94.jpe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3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12.xml"/><Relationship Id="rId7" Type="http://schemas.openxmlformats.org/officeDocument/2006/relationships/image" Target="../media/image34.png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36.png"/><Relationship Id="rId7" Type="http://schemas.openxmlformats.org/officeDocument/2006/relationships/tags" Target="../tags/tag14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4.png"/><Relationship Id="rId7" Type="http://schemas.openxmlformats.org/officeDocument/2006/relationships/image" Target="../media/image37.png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40.jpeg"/><Relationship Id="rId6" Type="http://schemas.openxmlformats.org/officeDocument/2006/relationships/image" Target="../media/image35.pn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7626" y="336568"/>
            <a:ext cx="11441759" cy="5883467"/>
            <a:chOff x="341926" y="208486"/>
            <a:chExt cx="11441759" cy="588346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7478" y="208803"/>
              <a:ext cx="1087620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8924521" y="650102"/>
            <a:ext cx="2208207" cy="792549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102" y="4789583"/>
            <a:ext cx="2316681" cy="1268078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8781" y="1846860"/>
            <a:ext cx="2523963" cy="2505673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299" y="4352327"/>
            <a:ext cx="3145809" cy="2505673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4440" y="1665137"/>
            <a:ext cx="871804" cy="86570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99650" y="1100419"/>
            <a:ext cx="896190" cy="1012024"/>
            <a:chOff x="4312426" y="962812"/>
            <a:chExt cx="896190" cy="1012024"/>
          </a:xfrm>
        </p:grpSpPr>
        <p:pic>
          <p:nvPicPr>
            <p:cNvPr id="144" name="图片 1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12426" y="962812"/>
              <a:ext cx="896190" cy="1012024"/>
            </a:xfrm>
            <a:prstGeom prst="rect">
              <a:avLst/>
            </a:prstGeom>
          </p:spPr>
        </p:pic>
        <p:sp>
          <p:nvSpPr>
            <p:cNvPr id="117" name="文本框 116"/>
            <p:cNvSpPr txBox="1"/>
            <p:nvPr/>
          </p:nvSpPr>
          <p:spPr>
            <a:xfrm>
              <a:off x="4541583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27042" y="1051637"/>
            <a:ext cx="969348" cy="1091279"/>
            <a:chOff x="5339818" y="914030"/>
            <a:chExt cx="969348" cy="1091279"/>
          </a:xfrm>
        </p:grpSpPr>
        <p:pic>
          <p:nvPicPr>
            <p:cNvPr id="147" name="图片 14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9818" y="914030"/>
              <a:ext cx="969348" cy="1091279"/>
            </a:xfrm>
            <a:prstGeom prst="rect">
              <a:avLst/>
            </a:prstGeom>
          </p:spPr>
        </p:pic>
        <p:sp>
          <p:nvSpPr>
            <p:cNvPr id="125" name="文本框 124"/>
            <p:cNvSpPr txBox="1"/>
            <p:nvPr/>
          </p:nvSpPr>
          <p:spPr>
            <a:xfrm>
              <a:off x="5567070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0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67519" y="1178936"/>
            <a:ext cx="768163" cy="883997"/>
            <a:chOff x="6480295" y="1041329"/>
            <a:chExt cx="768163" cy="883997"/>
          </a:xfrm>
        </p:grpSpPr>
        <p:pic>
          <p:nvPicPr>
            <p:cNvPr id="146" name="图片 14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80295" y="1041329"/>
              <a:ext cx="768163" cy="883997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/>
          </p:nvSpPr>
          <p:spPr>
            <a:xfrm>
              <a:off x="6635097" y="1059708"/>
              <a:ext cx="48343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29758" y="1154161"/>
            <a:ext cx="768163" cy="890093"/>
            <a:chOff x="7542534" y="1016554"/>
            <a:chExt cx="768163" cy="890093"/>
          </a:xfrm>
        </p:grpSpPr>
        <p:pic>
          <p:nvPicPr>
            <p:cNvPr id="145" name="图片 1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42534" y="1016554"/>
              <a:ext cx="768163" cy="890093"/>
            </a:xfrm>
            <a:prstGeom prst="rect">
              <a:avLst/>
            </a:prstGeom>
          </p:spPr>
        </p:pic>
        <p:sp>
          <p:nvSpPr>
            <p:cNvPr id="127" name="文本框 126"/>
            <p:cNvSpPr txBox="1"/>
            <p:nvPr/>
          </p:nvSpPr>
          <p:spPr>
            <a:xfrm>
              <a:off x="7666431" y="1059708"/>
              <a:ext cx="48343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3</a:t>
              </a:r>
              <a:endParaRPr lang="en-US" altLang="zh-CN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2902415" y="4073406"/>
            <a:ext cx="6896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授课教师：华南师范大学软件学院服务队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 rotWithShape="1">
          <a:blip r:embed="rId14" cstate="screen"/>
          <a:srcRect t="-10904" r="-11007"/>
          <a:stretch>
            <a:fillRect/>
          </a:stretch>
        </p:blipFill>
        <p:spPr>
          <a:xfrm>
            <a:off x="1737029" y="901425"/>
            <a:ext cx="1219200" cy="578451"/>
          </a:xfrm>
          <a:prstGeom prst="rect">
            <a:avLst/>
          </a:prstGeom>
        </p:spPr>
      </p:pic>
      <p:pic>
        <p:nvPicPr>
          <p:cNvPr id="3" name="图片 2" descr="透明华师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3295" y="-635"/>
            <a:ext cx="1068705" cy="1042035"/>
          </a:xfrm>
          <a:prstGeom prst="rect">
            <a:avLst/>
          </a:prstGeom>
        </p:spPr>
      </p:pic>
      <p:pic>
        <p:nvPicPr>
          <p:cNvPr id="11" name="图片 10" descr="logo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4540" y="0"/>
            <a:ext cx="1468755" cy="1119505"/>
          </a:xfrm>
          <a:prstGeom prst="rect">
            <a:avLst/>
          </a:prstGeom>
        </p:spPr>
      </p:pic>
      <p:pic>
        <p:nvPicPr>
          <p:cNvPr id="12" name="图片 11" descr="logo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2015" y="-16510"/>
            <a:ext cx="1152525" cy="11525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576600" y="156879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2164239" y="2638016"/>
            <a:ext cx="1286367" cy="1280271"/>
          </a:xfrm>
          <a:prstGeom prst="rect">
            <a:avLst/>
          </a:prstGeom>
        </p:spPr>
      </p:pic>
      <p:sp>
        <p:nvSpPr>
          <p:cNvPr id="10" name="文本框 9" descr="7b0a2020202022776f7264617274223a20227b5c2269645c223a32353030313431312c5c227469645c223a5c225c227d220a7d0a"/>
          <p:cNvSpPr txBox="1"/>
          <p:nvPr/>
        </p:nvSpPr>
        <p:spPr>
          <a:xfrm>
            <a:off x="3851275" y="2637790"/>
            <a:ext cx="58032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ln w="6927" cap="flat">
                  <a:solidFill>
                    <a:schemeClr val="bg1"/>
                  </a:solidFill>
                  <a:round/>
                </a:ln>
                <a:solidFill>
                  <a:srgbClr val="FA6063"/>
                </a:solidFill>
                <a:effectLst>
                  <a:outerShdw dist="63500" dir="2700000" algn="tl" rotWithShape="0">
                    <a:srgbClr val="FA6063">
                      <a:alpha val="67000"/>
                    </a:srgbClr>
                  </a:outerShdw>
                </a:effectLst>
                <a:latin typeface="汉仪晓波舒黑简" panose="00020600040101010101" charset="-122"/>
                <a:ea typeface="汉仪晓波舒黑简" panose="00020600040101010101" charset="-122"/>
              </a:rPr>
              <a:t>第四次课：流程控制</a:t>
            </a:r>
            <a:endParaRPr lang="zh-CN" altLang="en-US" sz="4800" b="1">
              <a:ln w="6927" cap="flat">
                <a:solidFill>
                  <a:schemeClr val="bg1"/>
                </a:solidFill>
                <a:round/>
              </a:ln>
              <a:solidFill>
                <a:srgbClr val="FA6063"/>
              </a:solidFill>
              <a:effectLst>
                <a:outerShdw dist="63500" dir="2700000" algn="tl" rotWithShape="0">
                  <a:srgbClr val="FA6063">
                    <a:alpha val="67000"/>
                  </a:srgbClr>
                </a:outerShdw>
              </a:effectLst>
              <a:latin typeface="汉仪晓波舒黑简" panose="00020600040101010101" charset="-122"/>
              <a:ea typeface="汉仪晓波舒黑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99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99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34935" y="1514475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7284720" y="1390650"/>
            <a:ext cx="4278630" cy="255524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558800" y="1199515"/>
            <a:ext cx="6309360" cy="3670935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7335" t="16364" r="-1"/>
          <a:stretch>
            <a:fillRect/>
          </a:stretch>
        </p:blipFill>
        <p:spPr>
          <a:xfrm>
            <a:off x="558607" y="1278309"/>
            <a:ext cx="2072276" cy="21042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8935" y="1278255"/>
            <a:ext cx="5229225" cy="3884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首先，你得看喂的是什么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动物：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是狮子还是企鹅？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如果是狮子，它们最喜欢吃肉，你就得给它们准备一份美味的肉食料理。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如果是企鹅，它们可不喜欢肉，它们更爱吃鱼，所以你就得拿出鲜美的鱼肉来。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85405" y="1671320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如果你要让计算机来帮你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喂</a:t>
            </a:r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这两种小动物，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该怎么做呢？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6" name="图片 5" descr="R企鹅(1)"/>
          <p:cNvPicPr>
            <a:picLocks noChangeAspect="1"/>
          </p:cNvPicPr>
          <p:nvPr/>
        </p:nvPicPr>
        <p:blipFill>
          <a:blip r:embed="rId7">
            <a:clrChange>
              <a:clrFrom>
                <a:srgbClr val="CCCCCC">
                  <a:alpha val="100000"/>
                </a:srgbClr>
              </a:clrFrom>
              <a:clrTo>
                <a:srgbClr val="CCCCCC">
                  <a:alpha val="100000"/>
                  <a:alpha val="0"/>
                </a:srgbClr>
              </a:clrTo>
            </a:clrChange>
          </a:blip>
          <a:srcRect b="2457"/>
          <a:stretch>
            <a:fillRect/>
          </a:stretch>
        </p:blipFill>
        <p:spPr>
          <a:xfrm>
            <a:off x="7388860" y="4807585"/>
            <a:ext cx="1739265" cy="1696720"/>
          </a:xfrm>
          <a:prstGeom prst="rect">
            <a:avLst/>
          </a:prstGeom>
        </p:spPr>
      </p:pic>
      <p:pic>
        <p:nvPicPr>
          <p:cNvPr id="8" name="图片 7" descr="O狮子 (1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520" y="4870450"/>
            <a:ext cx="1633855" cy="1633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88100" y="540258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rgbClr val="FFC000"/>
                </a:solidFill>
                <a:latin typeface="汉仪傲娇体简" panose="02010509060101010101" charset="-122"/>
                <a:ea typeface="汉仪傲娇体简" panose="02010509060101010101" charset="-122"/>
              </a:rPr>
              <a:t>？</a:t>
            </a:r>
            <a:endParaRPr lang="zh-CN" altLang="en-US" sz="5400">
              <a:solidFill>
                <a:srgbClr val="FFC000"/>
              </a:solidFill>
              <a:latin typeface="汉仪傲娇体简" panose="02010509060101010101" charset="-122"/>
              <a:ea typeface="汉仪傲娇体简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38935" y="42100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开动脑筋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 </a:t>
            </a:r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想一想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~</a:t>
            </a:r>
            <a:endParaRPr lang="en-US" altLang="zh-CN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01560" y="1262380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7056755" y="1531620"/>
            <a:ext cx="4438650" cy="27051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34935" y="5627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汉仪傲娇体简" panose="02010509060101010101" charset="-122"/>
              <a:ea typeface="汉仪傲娇体简" panose="02010509060101010101" charset="-122"/>
              <a:cs typeface="汉仪傲娇体简" panose="02010509060101010101" charset="-122"/>
              <a:sym typeface="+mn-ea"/>
            </a:endParaRPr>
          </a:p>
        </p:txBody>
      </p:sp>
      <p:pic>
        <p:nvPicPr>
          <p:cNvPr id="7" name="图片 6" descr="日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135" y="135890"/>
            <a:ext cx="1004570" cy="94742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558800" y="1198880"/>
            <a:ext cx="6309360" cy="3900170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7335" t="16364" r="-1"/>
          <a:stretch>
            <a:fillRect/>
          </a:stretch>
        </p:blipFill>
        <p:spPr>
          <a:xfrm>
            <a:off x="558607" y="1278309"/>
            <a:ext cx="2072276" cy="21042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8935" y="1199515"/>
            <a:ext cx="5229225" cy="3884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这就像是在告诉计算机：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“如果是狮子，就喂肉；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如果是企鹅，就喂鱼；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否则，我对这个动物好奇！”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计算机就像是你的小助手，根据情况做出聪明的决策。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" name="图片 5" descr="66666666666666666774_440_4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560" y="4578350"/>
            <a:ext cx="1724025" cy="1724025"/>
          </a:xfrm>
          <a:prstGeom prst="rect">
            <a:avLst/>
          </a:prstGeom>
        </p:spPr>
      </p:pic>
      <p:pic>
        <p:nvPicPr>
          <p:cNvPr id="8" name="图片 7" descr="cf032fd6e065b73ea3a43b7302d37e8"/>
          <p:cNvPicPr>
            <a:picLocks noChangeAspect="1"/>
          </p:cNvPicPr>
          <p:nvPr/>
        </p:nvPicPr>
        <p:blipFill>
          <a:blip r:embed="rId9"/>
          <a:srcRect t="584"/>
          <a:stretch>
            <a:fillRect/>
          </a:stretch>
        </p:blipFill>
        <p:spPr>
          <a:xfrm>
            <a:off x="7193280" y="1913890"/>
            <a:ext cx="4260215" cy="20529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11020" y="42100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计算机</a:t>
            </a:r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来实现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34935" y="1514475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7" name="图片 6" descr="日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135" y="135890"/>
            <a:ext cx="1004570" cy="94742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558800" y="1198880"/>
            <a:ext cx="6309360" cy="3900170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 descr="cf032fd6e065b73ea3a43b7302d37e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025650"/>
            <a:ext cx="5610225" cy="293433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7335" t="16364" r="-1"/>
          <a:stretch>
            <a:fillRect/>
          </a:stretch>
        </p:blipFill>
        <p:spPr>
          <a:xfrm>
            <a:off x="558800" y="1198245"/>
            <a:ext cx="1023620" cy="10845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17260" y="2063750"/>
            <a:ext cx="6913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457200"/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</a:rPr>
              <a:t>我们已知现在面前的动物是狮子</a:t>
            </a:r>
            <a:endParaRPr lang="zh-CN" altLang="en-US" sz="2000" u="sng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76950" y="2576830"/>
            <a:ext cx="828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457200"/>
            <a:r>
              <a:rPr lang="en-US" altLang="zh-CN" sz="2000" u="sng"/>
              <a:t>if </a:t>
            </a:r>
            <a:r>
              <a:rPr lang="zh-CN" altLang="en-US" sz="2000" u="sng"/>
              <a:t>的意思是</a:t>
            </a:r>
            <a:r>
              <a:rPr lang="en-US" altLang="zh-CN" sz="2000" u="sng"/>
              <a:t>‘‘</a:t>
            </a:r>
            <a:r>
              <a:rPr lang="zh-CN" altLang="en-US" sz="2000" u="sng"/>
              <a:t>如果</a:t>
            </a:r>
            <a:r>
              <a:rPr lang="en-US" altLang="zh-CN" sz="2000" u="sng"/>
              <a:t>’’ </a:t>
            </a:r>
            <a:endParaRPr lang="zh-CN" altLang="en-US" sz="2000" u="sng"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94525" y="361823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elif 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的意思是</a:t>
            </a:r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“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否则如果</a:t>
            </a:r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endParaRPr lang="en-US" altLang="zh-CN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48220" y="4703445"/>
            <a:ext cx="3710305" cy="860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083935" y="3075305"/>
            <a:ext cx="5448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457200"/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</a:rPr>
              <a:t>如果这个动物是狮子，就喂鱼肉。</a:t>
            </a:r>
            <a:endParaRPr lang="zh-CN" altLang="en-US" sz="2000" u="sng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3" name="图片 2" descr="鱼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5340" y="4899025"/>
            <a:ext cx="1710690" cy="1710690"/>
          </a:xfrm>
          <a:prstGeom prst="rect">
            <a:avLst/>
          </a:prstGeom>
        </p:spPr>
      </p:pic>
      <p:pic>
        <p:nvPicPr>
          <p:cNvPr id="6" name="图片 5" descr="烤肉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0605" y="5099050"/>
            <a:ext cx="1252220" cy="1252220"/>
          </a:xfrm>
          <a:prstGeom prst="rect">
            <a:avLst/>
          </a:prstGeom>
        </p:spPr>
      </p:pic>
      <p:pic>
        <p:nvPicPr>
          <p:cNvPr id="8" name="图片 7" descr="爱心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6210" y="4959985"/>
            <a:ext cx="1758315" cy="1758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12595" y="36131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深度解析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34935" y="1514475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6" name="图片 5" descr="形状 7_复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000">
            <a:off x="7101205" y="3790315"/>
            <a:ext cx="4565650" cy="22650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82420" y="29781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关于</a:t>
            </a:r>
            <a:r>
              <a:rPr lang="en-US" altLang="zh-CN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else ?</a:t>
            </a:r>
            <a:endParaRPr lang="en-US" altLang="zh-CN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pic>
        <p:nvPicPr>
          <p:cNvPr id="7" name="图片 6" descr="日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135" y="135890"/>
            <a:ext cx="1004570" cy="94742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558800" y="1198880"/>
            <a:ext cx="6309360" cy="3900170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 descr="cf032fd6e065b73ea3a43b7302d37e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2025650"/>
            <a:ext cx="5610225" cy="293433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7335" t="16364" r="-1"/>
          <a:stretch>
            <a:fillRect/>
          </a:stretch>
        </p:blipFill>
        <p:spPr>
          <a:xfrm>
            <a:off x="558800" y="1198245"/>
            <a:ext cx="1023620" cy="10845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42660" y="1331595"/>
            <a:ext cx="691388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1" indent="457200"/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else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的意思是</a:t>
            </a:r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以上条件都不是，</a:t>
            </a:r>
            <a:endParaRPr lang="zh-CN" altLang="en-US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457200" lvl="1" indent="457200"/>
            <a:endParaRPr lang="zh-CN" altLang="en-US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457200" lvl="1" indent="457200"/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那么我以上事情都不能做，</a:t>
            </a:r>
            <a:endParaRPr lang="zh-CN" altLang="en-US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457200" lvl="1" indent="457200"/>
            <a:endParaRPr lang="zh-CN" altLang="en-US" sz="2000" u="sng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457200" lvl="1" indent="457200"/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唉</a:t>
            </a:r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,</a:t>
            </a:r>
            <a:r>
              <a:rPr lang="zh-CN" altLang="en-US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我只能够</a:t>
            </a:r>
            <a:r>
              <a:rPr lang="en-US" altLang="zh-CN" sz="20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.....”</a:t>
            </a:r>
            <a:endParaRPr lang="zh-CN" altLang="en-US" sz="2000" u="sng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84465" y="4023360"/>
            <a:ext cx="3710305" cy="860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看！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else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后面什么都没有！！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说明我无话可说！！！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是不是也说明上面那些事情我干不了，所以我非常无语呀？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8791575" y="1340485"/>
            <a:ext cx="2737485" cy="4200525"/>
          </a:xfrm>
          <a:prstGeom prst="rect">
            <a:avLst/>
          </a:prstGeom>
          <a:ln>
            <a:solidFill>
              <a:srgbClr val="FF9999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82420" y="359410"/>
            <a:ext cx="5293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FF9999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if elif else  的格式：</a:t>
            </a:r>
            <a:endParaRPr lang="zh-CN" altLang="en-US" sz="3200" b="1" dirty="0">
              <a:solidFill>
                <a:srgbClr val="FF9999"/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7" name="图片 6" descr="日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135" y="135890"/>
            <a:ext cx="1004570" cy="94742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444500" y="1267460"/>
            <a:ext cx="8271510" cy="4269740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351" r="65413" b="44728"/>
          <a:stretch>
            <a:fillRect/>
          </a:stretch>
        </p:blipFill>
        <p:spPr>
          <a:xfrm>
            <a:off x="444500" y="1187450"/>
            <a:ext cx="970077" cy="1105617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1008380" y="1342390"/>
            <a:ext cx="8703310" cy="3970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p>
            <a:pPr algn="l" defTabSz="914400"/>
            <a:r>
              <a:rPr lang="zh-CN" altLang="en-US" sz="2000" u="sng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if 条件1:</a:t>
            </a:r>
            <a:r>
              <a:rPr lang="en-US" altLang="zh-CN" sz="2000" u="sng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endParaRPr lang="en-US" altLang="zh-CN" sz="2000" u="sng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457200"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  <a:sym typeface="+mn-ea"/>
              </a:rPr>
              <a:t># 如果条件1为真，就执行这里的动作</a:t>
            </a:r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  <a:sym typeface="+mn-ea"/>
              </a:rPr>
              <a:t>1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  <a:sym typeface="+mn-ea"/>
            </a:endParaRPr>
          </a:p>
          <a:p>
            <a:pPr indent="457200" algn="l" defTabSz="914400"/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动作</a:t>
            </a:r>
            <a:r>
              <a:rPr lang="en-US" altLang="zh-CN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1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elif 条件2: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    # 如果条件1为假，而条件2为真，执行这里的动作</a:t>
            </a:r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2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    </a:t>
            </a:r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  <a:sym typeface="+mn-ea"/>
              </a:rPr>
              <a:t>动作</a:t>
            </a:r>
            <a:r>
              <a:rPr lang="en-US" altLang="zh-CN" sz="2000" u="sng">
                <a:solidFill>
                  <a:schemeClr val="bg1"/>
                </a:solidFill>
                <a:latin typeface="华康海报体W12(P)"/>
                <a:ea typeface="华康海报体W12(P)"/>
                <a:sym typeface="+mn-ea"/>
              </a:rPr>
              <a:t>2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elif 条件3: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    # 如果条件1和条件2都为假，而条件3为真，执行这里的动作</a:t>
            </a:r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3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    </a:t>
            </a:r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行动</a:t>
            </a:r>
            <a:r>
              <a:rPr lang="en-US" altLang="zh-CN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3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else:</a:t>
            </a:r>
            <a:endParaRPr lang="zh-CN" altLang="en-US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    # 如果前面的所有条件都为假，执行这里的代码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indent="457200" algn="l" defTabSz="914400"/>
            <a:r>
              <a:rPr lang="zh-CN" altLang="en-US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行动</a:t>
            </a:r>
            <a:r>
              <a:rPr lang="en-US" altLang="zh-CN" sz="2000" u="sng">
                <a:solidFill>
                  <a:schemeClr val="bg1"/>
                </a:solidFill>
                <a:latin typeface="华康海报体W12(P)"/>
                <a:ea typeface="华康海报体W12(P)"/>
              </a:rPr>
              <a:t>4</a:t>
            </a:r>
            <a:endParaRPr lang="en-US" altLang="zh-CN" sz="2000" u="sng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30930" y="5993130"/>
            <a:ext cx="561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9999"/>
                </a:solidFill>
                <a:uFillTx/>
                <a:ea typeface="华文中宋" panose="02010600040101010101" charset="-122"/>
              </a:rPr>
              <a:t>字下面有画横线的句子是我们要写的部分哦</a:t>
            </a:r>
            <a:r>
              <a:rPr lang="en-US" altLang="zh-CN">
                <a:solidFill>
                  <a:srgbClr val="FF9999"/>
                </a:solidFill>
                <a:uFillTx/>
                <a:ea typeface="华文中宋" panose="02010600040101010101" charset="-122"/>
              </a:rPr>
              <a:t>~</a:t>
            </a:r>
            <a:endParaRPr lang="en-US" altLang="zh-CN">
              <a:solidFill>
                <a:srgbClr val="FF9999"/>
              </a:solidFill>
              <a:uFillTx/>
              <a:ea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93175" y="1620520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天气 = "晴天"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天气 == "晴天":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print("出去玩吧！")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elif 天气 == "阴天":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print("可以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放风筝！")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else: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print("今天是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雨天，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最好待在家里。")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700" y="32181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3135352" y="2080327"/>
            <a:ext cx="6261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6" name="图片 5" descr="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65" y="1330960"/>
            <a:ext cx="1459230" cy="1073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58915" y="4057015"/>
            <a:ext cx="4707255" cy="1068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/>
          </a:p>
          <a:p>
            <a:r>
              <a:rPr lang="zh-CN" altLang="en-US" sz="2400">
                <a:sym typeface="+mn-ea"/>
              </a:rPr>
              <a:t> 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 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578485" y="2688590"/>
            <a:ext cx="47485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 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zh-CN" altLang="en-US" sz="2400">
                <a:sym typeface="+mn-ea"/>
              </a:rPr>
              <a:t>   </a:t>
            </a:r>
            <a:endParaRPr lang="zh-CN" altLang="en-US" sz="2400"/>
          </a:p>
        </p:txBody>
      </p:sp>
      <p:pic>
        <p:nvPicPr>
          <p:cNvPr id="14" name="图片 13" descr="华丽巫婆巫师"/>
          <p:cNvPicPr>
            <a:picLocks noChangeAspect="1"/>
          </p:cNvPicPr>
          <p:nvPr/>
        </p:nvPicPr>
        <p:blipFill>
          <a:blip r:embed="rId4"/>
          <a:srcRect l="10481" t="11852" r="11417" b="17000"/>
          <a:stretch>
            <a:fillRect/>
          </a:stretch>
        </p:blipFill>
        <p:spPr>
          <a:xfrm>
            <a:off x="884555" y="1305560"/>
            <a:ext cx="1116965" cy="1044575"/>
          </a:xfrm>
          <a:prstGeom prst="ellipse">
            <a:avLst/>
          </a:prstGeom>
        </p:spPr>
      </p:pic>
      <p:pic>
        <p:nvPicPr>
          <p:cNvPr id="17" name="图片 16" descr="ef2383ff938dd15948f9e775ca8ef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170" y="1488440"/>
            <a:ext cx="7807960" cy="5918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163310" y="2432050"/>
            <a:ext cx="5255260" cy="4033520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910" t="19515"/>
          <a:stretch>
            <a:fillRect/>
          </a:stretch>
        </p:blipFill>
        <p:spPr>
          <a:xfrm flipH="1">
            <a:off x="9138897" y="4129383"/>
            <a:ext cx="2279904" cy="2155994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447675" y="2369185"/>
            <a:ext cx="5372100" cy="4142105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438bd34f938167b57c01915e33a7eb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20" y="2663825"/>
            <a:ext cx="5073650" cy="1440815"/>
          </a:xfrm>
          <a:prstGeom prst="rect">
            <a:avLst/>
          </a:prstGeom>
        </p:spPr>
      </p:pic>
      <p:pic>
        <p:nvPicPr>
          <p:cNvPr id="19" name="图片 18" descr="c1649cef31271e9da64af6bafc46f6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9670" y="2598420"/>
            <a:ext cx="5064760" cy="730885"/>
          </a:xfrm>
          <a:prstGeom prst="rect">
            <a:avLst/>
          </a:prstGeom>
        </p:spPr>
      </p:pic>
      <p:pic>
        <p:nvPicPr>
          <p:cNvPr id="20" name="图片 19" descr="39e01cb23408d3331dbf8039cfc7a7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4005" y="3484880"/>
            <a:ext cx="4537075" cy="356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6351" r="65413" b="44728"/>
          <a:stretch>
            <a:fillRect/>
          </a:stretch>
        </p:blipFill>
        <p:spPr>
          <a:xfrm>
            <a:off x="447675" y="4225925"/>
            <a:ext cx="1924962" cy="2135505"/>
          </a:xfrm>
          <a:prstGeom prst="rect">
            <a:avLst/>
          </a:prstGeom>
        </p:spPr>
      </p:pic>
      <p:sp>
        <p:nvSpPr>
          <p:cNvPr id="11" name="对话气泡: 圆角矩形 1"/>
          <p:cNvSpPr/>
          <p:nvPr>
            <p:custDataLst>
              <p:tags r:id="rId15"/>
            </p:custDataLst>
          </p:nvPr>
        </p:nvSpPr>
        <p:spPr>
          <a:xfrm>
            <a:off x="2001520" y="4225925"/>
            <a:ext cx="3430905" cy="159067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2" name="对话气泡: 圆角矩形 1"/>
          <p:cNvSpPr/>
          <p:nvPr>
            <p:custDataLst>
              <p:tags r:id="rId16"/>
            </p:custDataLst>
          </p:nvPr>
        </p:nvSpPr>
        <p:spPr>
          <a:xfrm rot="10800000">
            <a:off x="6559550" y="4591685"/>
            <a:ext cx="3401695" cy="14649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7340" y="297180"/>
            <a:ext cx="9256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rgbClr val="FF9999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来看看在魔法迷宫里面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有关if elif的语句吧~</a:t>
            </a:r>
            <a:endParaRPr lang="zh-CN" altLang="en-US" sz="3200" b="1" dirty="0">
              <a:solidFill>
                <a:schemeClr val="accent2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华文中宋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85670" y="4494530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diection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是方向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mgaic_items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是魔法药水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59550" y="4662805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想一下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这两段语句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有哪两种不同的条件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对应哪两种不同的行为呢？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0" y="3244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>
            <p:custDataLst>
              <p:tags r:id="rId1"/>
            </p:custDataLst>
          </p:nvPr>
        </p:nvSpPr>
        <p:spPr>
          <a:xfrm>
            <a:off x="6233160" y="1277620"/>
            <a:ext cx="5160010" cy="4326890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>
            <p:custDataLst>
              <p:tags r:id="rId2"/>
            </p:custDataLst>
          </p:nvPr>
        </p:nvSpPr>
        <p:spPr>
          <a:xfrm>
            <a:off x="497840" y="1327785"/>
            <a:ext cx="5492115" cy="4276725"/>
          </a:xfrm>
          <a:prstGeom prst="rect">
            <a:avLst/>
          </a:prstGeom>
          <a:solidFill>
            <a:srgbClr val="69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97" y="297309"/>
            <a:ext cx="676715" cy="707197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33095" y="1128395"/>
            <a:ext cx="4834255" cy="3770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br>
              <a:rPr lang="zh-CN" altLang="en-US"/>
            </a:br>
            <a:r>
              <a:rPr lang="zh-CN" altLang="en-US" sz="28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使用情景一：只有</a:t>
            </a:r>
            <a:r>
              <a:rPr lang="en-US" altLang="zh-CN" sz="28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if</a:t>
            </a:r>
            <a:endParaRPr lang="zh-CN" altLang="en-US" sz="28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48000" y="45377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54140" y="1278255"/>
            <a:ext cx="4981575" cy="445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使用情景二：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if else </a:t>
            </a:r>
            <a:endParaRPr lang="zh-CN" altLang="en-US" sz="2800"/>
          </a:p>
          <a:p>
            <a:endParaRPr lang="zh-CN" altLang="en-US" sz="2800">
              <a:solidFill>
                <a:srgbClr val="00B050"/>
              </a:solidFill>
            </a:endParaRPr>
          </a:p>
        </p:txBody>
      </p:sp>
      <p:pic>
        <p:nvPicPr>
          <p:cNvPr id="8" name="图片 7" descr="54c83df826cbaa56a41754dcd13caa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" y="2026285"/>
            <a:ext cx="5275580" cy="1974850"/>
          </a:xfrm>
          <a:prstGeom prst="rect">
            <a:avLst/>
          </a:prstGeom>
        </p:spPr>
      </p:pic>
      <p:pic>
        <p:nvPicPr>
          <p:cNvPr id="5" name="图片 4" descr="9bc4bfab5d1c7171e9260fe46869fc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140" y="1796415"/>
            <a:ext cx="4719955" cy="26219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55775" y="37147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使用情景</a:t>
            </a:r>
            <a:r>
              <a:rPr lang="zh-CN" altLang="en-US" sz="3200">
                <a:solidFill>
                  <a:srgbClr val="FFC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的大杂烩</a:t>
            </a:r>
            <a:r>
              <a:rPr lang="en-US" altLang="zh-CN" sz="3200">
                <a:solidFill>
                  <a:srgbClr val="FFC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en-US" altLang="zh-CN" sz="3200">
              <a:solidFill>
                <a:srgbClr val="FFC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65887" t="59948" r="16579"/>
          <a:stretch>
            <a:fillRect/>
          </a:stretch>
        </p:blipFill>
        <p:spPr>
          <a:xfrm flipH="1">
            <a:off x="497840" y="4001135"/>
            <a:ext cx="1743075" cy="152463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27335" t="16364" r="-1"/>
          <a:stretch>
            <a:fillRect/>
          </a:stretch>
        </p:blipFill>
        <p:spPr>
          <a:xfrm flipH="1">
            <a:off x="9448165" y="4001135"/>
            <a:ext cx="1945005" cy="1975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形状 7_复制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77465" y="4577080"/>
            <a:ext cx="6577965" cy="20681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68807" y="498542"/>
            <a:ext cx="76983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67550" y="561340"/>
            <a:ext cx="7750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41700" y="5240020"/>
            <a:ext cx="66135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注意：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 else 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不是必须写的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 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，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elif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也不是必须写的。</a:t>
            </a:r>
            <a:endParaRPr lang="zh-CN" altLang="en-US">
              <a:latin typeface="汉仪傲娇体简" panose="02010509060101010101" charset="-122"/>
              <a:ea typeface="汉仪傲娇体简" panose="02010509060101010101" charset="-122"/>
              <a:cs typeface="汉仪傲娇体简" panose="02010509060101010101" charset="-122"/>
            </a:endParaRPr>
          </a:p>
          <a:p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else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后面不加条件，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elif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后面要紧跟条件！</a:t>
            </a:r>
            <a:endParaRPr lang="zh-CN" altLang="en-US">
              <a:latin typeface="汉仪傲娇体简" panose="02010509060101010101" charset="-122"/>
              <a:ea typeface="汉仪傲娇体简" panose="02010509060101010101" charset="-122"/>
              <a:cs typeface="汉仪傲娇体简" panose="02010509060101010101" charset="-122"/>
            </a:endParaRPr>
          </a:p>
          <a:p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并且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else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加在末尾，而且只有一个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！</a:t>
            </a:r>
            <a:endParaRPr lang="zh-CN" altLang="en-US">
              <a:latin typeface="汉仪傲娇体简" panose="02010509060101010101" charset="-122"/>
              <a:ea typeface="汉仪傲娇体简" panose="02010509060101010101" charset="-122"/>
              <a:cs typeface="汉仪傲娇体简" panose="020105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73065" y="27273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    </a:t>
            </a:r>
            <a:endParaRPr lang="zh-CN" altLang="en-US"/>
          </a:p>
        </p:txBody>
      </p:sp>
      <p:pic>
        <p:nvPicPr>
          <p:cNvPr id="7" name="图片 6" descr="c0b55f20bfe60be62c04c869f817b7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" y="1278255"/>
            <a:ext cx="4302125" cy="3220720"/>
          </a:xfrm>
          <a:prstGeom prst="rect">
            <a:avLst/>
          </a:prstGeom>
        </p:spPr>
      </p:pic>
      <p:sp>
        <p:nvSpPr>
          <p:cNvPr id="11" name="左弧形箭头 10"/>
          <p:cNvSpPr/>
          <p:nvPr/>
        </p:nvSpPr>
        <p:spPr>
          <a:xfrm>
            <a:off x="5895975" y="1594485"/>
            <a:ext cx="399415" cy="835025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左弧形箭头 13"/>
          <p:cNvSpPr/>
          <p:nvPr>
            <p:custDataLst>
              <p:tags r:id="rId6"/>
            </p:custDataLst>
          </p:nvPr>
        </p:nvSpPr>
        <p:spPr>
          <a:xfrm>
            <a:off x="5615940" y="1637665"/>
            <a:ext cx="556895" cy="1569085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左弧形箭头 15"/>
          <p:cNvSpPr/>
          <p:nvPr>
            <p:custDataLst>
              <p:tags r:id="rId7"/>
            </p:custDataLst>
          </p:nvPr>
        </p:nvSpPr>
        <p:spPr>
          <a:xfrm>
            <a:off x="4831715" y="1318260"/>
            <a:ext cx="1203325" cy="2936875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⑥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cee55c16d8fcdfd8fee83e9867682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390" y="1278255"/>
            <a:ext cx="4902200" cy="32645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351" r="65413" b="44728"/>
          <a:stretch>
            <a:fillRect/>
          </a:stretch>
        </p:blipFill>
        <p:spPr>
          <a:xfrm>
            <a:off x="351790" y="4498975"/>
            <a:ext cx="2016125" cy="22980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69085" y="421005"/>
            <a:ext cx="4874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if elif else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全家出动！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774" y="47625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95" y="655034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329" y="1497556"/>
            <a:ext cx="1286367" cy="1280271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5085714" y="1871700"/>
            <a:ext cx="883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仿宋" panose="02010609060101010101" charset="-122"/>
              </a:rPr>
              <a:t>02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仿宋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738370" y="2737485"/>
            <a:ext cx="2945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while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循环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5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889" y="99392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1224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1302385" y="346075"/>
            <a:ext cx="10041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什么是while循环呢？让我们来问一下四个小动物吧！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华文中宋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8103" y="1822451"/>
            <a:ext cx="2279904" cy="3846704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17300" y="1822450"/>
            <a:ext cx="2279904" cy="3846704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56497" y="1837779"/>
            <a:ext cx="2279904" cy="3846704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95695" y="1822450"/>
            <a:ext cx="2279904" cy="3846704"/>
          </a:xfrm>
          <a:prstGeom prst="rect">
            <a:avLst/>
          </a:prstGeom>
          <a:solidFill>
            <a:srgbClr val="69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l="16351" r="65413" b="44728"/>
          <a:stretch>
            <a:fillRect/>
          </a:stretch>
        </p:blipFill>
        <p:spPr>
          <a:xfrm>
            <a:off x="977900" y="1602740"/>
            <a:ext cx="1528445" cy="17424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rcRect l="27335" t="16364" r="-1"/>
          <a:stretch>
            <a:fillRect/>
          </a:stretch>
        </p:blipFill>
        <p:spPr>
          <a:xfrm>
            <a:off x="6270625" y="1837690"/>
            <a:ext cx="1289050" cy="13093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rcRect l="24910" t="19515"/>
          <a:stretch>
            <a:fillRect/>
          </a:stretch>
        </p:blipFill>
        <p:spPr>
          <a:xfrm>
            <a:off x="3615690" y="1837690"/>
            <a:ext cx="1402080" cy="13265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rcRect l="65887" t="59948" r="16579"/>
          <a:stretch>
            <a:fillRect/>
          </a:stretch>
        </p:blipFill>
        <p:spPr>
          <a:xfrm flipH="1">
            <a:off x="8894445" y="1822450"/>
            <a:ext cx="1248410" cy="109156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023620" y="3345180"/>
            <a:ext cx="2501900" cy="2733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我妈妈给了</a:t>
            </a:r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我一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包糖</a:t>
            </a:r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果，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并告诉我，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我可以一直吃，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直到妈妈说“停”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23171" y="3164510"/>
            <a:ext cx="1960880" cy="16300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有一天</a:t>
            </a:r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晚上，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我睡不着觉，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决定数绵羊，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我一直数绵羊，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直到</a:t>
            </a:r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我入睡为止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26655" y="4072481"/>
            <a:ext cx="2736131" cy="43053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914400">
              <a:lnSpc>
                <a:spcPct val="150000"/>
              </a:lnSpc>
            </a:pPr>
            <a:endParaRPr lang="zh-CN" altLang="en-US" sz="1465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365875" y="3061970"/>
            <a:ext cx="2164715" cy="2280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我在玩跳绳。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我想跳绳满十次。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如果还没有跳满十次，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我会继续跳绳，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zh-CN" altLang="en-US" sz="2000">
                <a:solidFill>
                  <a:schemeClr val="bg1"/>
                </a:solidFill>
                <a:latin typeface="华康海报体W12(P)"/>
                <a:ea typeface="华康海报体W12(P)"/>
              </a:rPr>
              <a:t>直到跳满十次为止。</a:t>
            </a:r>
            <a:endParaRPr lang="zh-CN" altLang="en-US" sz="2000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37697" y="4103323"/>
            <a:ext cx="2736131" cy="43053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914400">
              <a:lnSpc>
                <a:spcPct val="150000"/>
              </a:lnSpc>
            </a:pPr>
            <a:endParaRPr lang="zh-CN" altLang="en-US" sz="1465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99855" y="2854960"/>
            <a:ext cx="1991360" cy="28613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 defTabSz="914400"/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我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和小</a:t>
            </a:r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兔子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玩捉迷藏。</a:t>
            </a:r>
            <a:endParaRPr lang="en-US" altLang="zh-CN" sz="2000" kern="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  <a:sym typeface="+mn-ea"/>
            </a:endParaRPr>
          </a:p>
          <a:p>
            <a:pPr algn="l" defTabSz="914400"/>
            <a:endParaRPr lang="en-US" altLang="zh-CN" sz="2000" kern="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  <a:sym typeface="+mn-ea"/>
            </a:endParaRPr>
          </a:p>
          <a:p>
            <a:pPr algn="l" defTabSz="914400"/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小兔子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躲起来，</a:t>
            </a:r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我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要找他。</a:t>
            </a:r>
            <a:endParaRPr lang="en-US" altLang="zh-CN" sz="2000" kern="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  <a:sym typeface="+mn-ea"/>
            </a:endParaRPr>
          </a:p>
          <a:p>
            <a:pPr algn="l" defTabSz="914400"/>
            <a:endParaRPr lang="en-US" altLang="zh-CN" sz="2000" kern="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  <a:sym typeface="+mn-ea"/>
            </a:endParaRPr>
          </a:p>
          <a:p>
            <a:pPr algn="l" defTabSz="914400"/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我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会</a:t>
            </a:r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一直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寻找</a:t>
            </a:r>
            <a:r>
              <a:rPr lang="zh-CN" altLang="en-US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他</a:t>
            </a:r>
            <a:r>
              <a:rPr lang="en-US" altLang="zh-CN" sz="2000" kern="0">
                <a:solidFill>
                  <a:schemeClr val="bg1"/>
                </a:solidFill>
                <a:latin typeface="Calibri Light" panose="020F0302020204030204"/>
                <a:ea typeface="微软雅黑 Light" panose="020B0502040204020203" charset="-122"/>
                <a:sym typeface="+mn-ea"/>
              </a:rPr>
              <a:t>，直到找到为止。. </a:t>
            </a:r>
            <a:endParaRPr lang="zh-CN" altLang="en-US" sz="200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</a:endParaRPr>
          </a:p>
          <a:p>
            <a:pPr algn="l" defTabSz="914400"/>
            <a:endParaRPr lang="zh-CN" altLang="en-US" sz="2000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607884" y="4103676"/>
            <a:ext cx="2736131" cy="43053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914400">
              <a:lnSpc>
                <a:spcPct val="150000"/>
              </a:lnSpc>
            </a:pPr>
            <a:endParaRPr lang="zh-CN" altLang="en-US" sz="1465">
              <a:solidFill>
                <a:schemeClr val="bg1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94380" y="791845"/>
            <a:ext cx="918527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在上一章，我们学到了如何使用加减乘除等运算符，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就好比是在数学王国里进行各种数字的魔法运算。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我们还掌握了表达式的技巧，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就像是用数字和符号来编写一段数学故事，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告诉计算机我们想要它做什么。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而今天，我们要学习流程控制，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要告诉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计算机如何根据不同的情况做出不同的决策，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6351" r="65413" b="44728"/>
          <a:stretch>
            <a:fillRect/>
          </a:stretch>
        </p:blipFill>
        <p:spPr>
          <a:xfrm>
            <a:off x="1435595" y="4009804"/>
            <a:ext cx="1920288" cy="2188535"/>
          </a:xfrm>
          <a:prstGeom prst="rect">
            <a:avLst/>
          </a:prstGeom>
        </p:spPr>
      </p:pic>
      <p:sp>
        <p:nvSpPr>
          <p:cNvPr id="9" name="对话气泡: 圆角矩形 1"/>
          <p:cNvSpPr/>
          <p:nvPr>
            <p:custDataLst>
              <p:tags r:id="rId9"/>
            </p:custDataLst>
          </p:nvPr>
        </p:nvSpPr>
        <p:spPr>
          <a:xfrm>
            <a:off x="3141980" y="586740"/>
            <a:ext cx="8103235" cy="5290185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7" name="图片 6" descr="哇塞塞)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44955" y="1171575"/>
            <a:ext cx="1578610" cy="1578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1296035" y="335915"/>
            <a:ext cx="10041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那么while循环究竟该怎么写呢？我们再看一个例子。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596265" y="1347470"/>
            <a:ext cx="4780915" cy="3950970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5948680" y="1348105"/>
            <a:ext cx="5425440" cy="4032885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910" t="19515"/>
          <a:stretch>
            <a:fillRect/>
          </a:stretch>
        </p:blipFill>
        <p:spPr>
          <a:xfrm flipH="1">
            <a:off x="9545955" y="1463040"/>
            <a:ext cx="1828165" cy="17291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351" r="65413" b="44728"/>
          <a:stretch>
            <a:fillRect/>
          </a:stretch>
        </p:blipFill>
        <p:spPr>
          <a:xfrm>
            <a:off x="588010" y="1819275"/>
            <a:ext cx="1450340" cy="16097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704975" y="1396365"/>
            <a:ext cx="356108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假设小明有10块钱，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他想买尽可能多的冰淇淋，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每支冰淇淋的价格是2块钱。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他会一直购买冰淇淋，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每次只买一根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冰淇淋，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直到他的钱不够为止。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8680" y="1292860"/>
            <a:ext cx="566102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 = 10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冰淇淋价格 = 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购买的冰淇淋数量 = 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 总钱数 &gt;= 冰淇淋价格: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购买的冰淇淋数量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总钱数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冰淇淋价格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print("买了一根冰淇淋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"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 descr="冰淇淋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1345" y="4872990"/>
            <a:ext cx="1731645" cy="1731645"/>
          </a:xfrm>
          <a:prstGeom prst="rect">
            <a:avLst/>
          </a:prstGeom>
        </p:spPr>
      </p:pic>
      <p:pic>
        <p:nvPicPr>
          <p:cNvPr id="6" name="图片 5" descr="钱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4140" y="4786630"/>
            <a:ext cx="1905000" cy="1905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83480" y="303784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1296035" y="335915"/>
            <a:ext cx="9212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总结一下~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782955" y="1310005"/>
            <a:ext cx="5019675" cy="4293235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7335" t="16364" r="-1"/>
          <a:stretch>
            <a:fillRect/>
          </a:stretch>
        </p:blipFill>
        <p:spPr>
          <a:xfrm>
            <a:off x="782744" y="1309459"/>
            <a:ext cx="2072276" cy="21042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54960" y="1623060"/>
            <a:ext cx="406400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循环的格式：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 条件: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操作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是不是非常简单？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对话气泡: 圆角矩形 1"/>
          <p:cNvSpPr/>
          <p:nvPr>
            <p:custDataLst>
              <p:tags r:id="rId8"/>
            </p:custDataLst>
          </p:nvPr>
        </p:nvSpPr>
        <p:spPr>
          <a:xfrm rot="5400000">
            <a:off x="684530" y="3662045"/>
            <a:ext cx="2268220" cy="14649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6485" y="3581400"/>
            <a:ext cx="1997710" cy="2289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太简单啦！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我已经掌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握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循环了！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6113780" y="1309370"/>
            <a:ext cx="5143500" cy="4319905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6351" r="65413" b="44728"/>
          <a:stretch>
            <a:fillRect/>
          </a:stretch>
        </p:blipFill>
        <p:spPr>
          <a:xfrm>
            <a:off x="6113780" y="4164330"/>
            <a:ext cx="1450340" cy="1609725"/>
          </a:xfrm>
          <a:prstGeom prst="rect">
            <a:avLst/>
          </a:prstGeom>
        </p:spPr>
      </p:pic>
      <p:sp>
        <p:nvSpPr>
          <p:cNvPr id="14" name="对话气泡: 圆角矩形 1"/>
          <p:cNvSpPr/>
          <p:nvPr>
            <p:custDataLst>
              <p:tags r:id="rId12"/>
            </p:custDataLst>
          </p:nvPr>
        </p:nvSpPr>
        <p:spPr>
          <a:xfrm>
            <a:off x="7222490" y="1463040"/>
            <a:ext cx="3630930" cy="2373630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64120" y="1572895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错了！小狮子！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我们还有很多要注意的！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让我给你慢慢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道来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~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596265" y="1347470"/>
            <a:ext cx="5143500" cy="3950970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874510" y="1348105"/>
            <a:ext cx="4499610" cy="3979545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910" t="19515"/>
          <a:stretch>
            <a:fillRect/>
          </a:stretch>
        </p:blipFill>
        <p:spPr>
          <a:xfrm flipH="1">
            <a:off x="9886315" y="1348105"/>
            <a:ext cx="1487805" cy="15767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351" r="65413" b="44728"/>
          <a:stretch>
            <a:fillRect/>
          </a:stretch>
        </p:blipFill>
        <p:spPr>
          <a:xfrm flipH="1">
            <a:off x="4289425" y="1345565"/>
            <a:ext cx="1450340" cy="16097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01560" y="1777365"/>
            <a:ext cx="5057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运行结果：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买了一根冰淇淋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8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买了一根冰淇淋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买了一根冰淇淋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买了一根冰淇淋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买了一根冰淇淋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8655" y="1584960"/>
            <a:ext cx="566102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 = 10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冰淇淋价格 = 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购买的冰淇淋数量 = 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 总钱数 &gt;= 冰淇淋价格: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购买的冰淇淋数量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总钱数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冰淇淋价格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print("买了一根冰淇淋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"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10480" y="6024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7485" y="374650"/>
            <a:ext cx="5522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这段代码的运行结果是？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1296035" y="335915"/>
            <a:ext cx="9212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这段代码是如何运转起来的</a:t>
            </a:r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呢？</a:t>
            </a:r>
            <a:endParaRPr lang="zh-CN" altLang="en-US" sz="32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596265" y="1347470"/>
            <a:ext cx="5143500" cy="4319905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096000" y="1348105"/>
            <a:ext cx="5278120" cy="4350385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4910" t="19515"/>
          <a:stretch>
            <a:fillRect/>
          </a:stretch>
        </p:blipFill>
        <p:spPr>
          <a:xfrm flipH="1">
            <a:off x="9886315" y="1348105"/>
            <a:ext cx="1487805" cy="15767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351" r="65413" b="44728"/>
          <a:stretch>
            <a:fillRect/>
          </a:stretch>
        </p:blipFill>
        <p:spPr>
          <a:xfrm flipH="1">
            <a:off x="4289425" y="3771265"/>
            <a:ext cx="1450340" cy="16097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95325" y="1762125"/>
            <a:ext cx="5661025" cy="4130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 = 10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冰淇淋价格 = 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购买的冰淇淋数量 = 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 总钱数 &gt;= 冰淇淋价格: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购买的冰淇淋数量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总钱数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冰淇淋价格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print("买了一根冰淇淋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"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4900" y="1574800"/>
            <a:ext cx="518922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最开始的时候小明的情况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是循环的条件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如果还有钱，当然要继续买来吃啦！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这是用来记录小明吃了多少冰淇淋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这是用来提醒小明还有多少钱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每买一次冰淇淋，总钱数就会变少。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最好总钱数就小于冰淇淋价格了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就没钱买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了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3240405" y="1852295"/>
            <a:ext cx="2961640" cy="15430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箭头 6"/>
          <p:cNvSpPr/>
          <p:nvPr/>
        </p:nvSpPr>
        <p:spPr>
          <a:xfrm rot="20460000">
            <a:off x="4328795" y="2614295"/>
            <a:ext cx="2028825" cy="17907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5739765" y="3522345"/>
            <a:ext cx="549910" cy="155575"/>
          </a:xfrm>
          <a:prstGeom prst="leftArrow">
            <a:avLst>
              <a:gd name="adj1" fmla="val 50204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 rot="480000">
            <a:off x="4417695" y="3910330"/>
            <a:ext cx="1851025" cy="24765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6351" r="65413" b="44728"/>
          <a:stretch>
            <a:fillRect/>
          </a:stretch>
        </p:blipFill>
        <p:spPr>
          <a:xfrm>
            <a:off x="0" y="-114300"/>
            <a:ext cx="1572260" cy="1745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1965" y="1342390"/>
            <a:ext cx="4174490" cy="5027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循环体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“while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条件：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相当于</a:t>
            </a: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头部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在她下方的句子相当于</a:t>
            </a:r>
            <a:r>
              <a:rPr lang="zh-CN" altLang="en-US" sz="2400" u="sng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身体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所以他下面空四个空格的所有语句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就叫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“</a:t>
            </a:r>
            <a:r>
              <a:rPr lang="zh-CN" altLang="en-US" sz="2400" u="sng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循环体</a:t>
            </a:r>
            <a:r>
              <a:rPr lang="en-US" altLang="zh-CN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如何更加准确地判断循环体呢？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答：就像写作文我们开头要空两格那样，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循环体每个句子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前都要空四个空格。</a:t>
            </a:r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433185" y="1517650"/>
            <a:ext cx="5143500" cy="4319905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51905" y="1631315"/>
            <a:ext cx="609600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 = 10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冰淇淋价格 = 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 = 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while 总钱数 &gt;= 冰淇淋价格: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购买的冰淇淋数量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总钱数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-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冰淇淋价格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print("买了一根冰淇淋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"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5755005" y="3474720"/>
            <a:ext cx="533400" cy="236283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39690" y="3923665"/>
            <a:ext cx="675005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</a:rPr>
              <a:t>循环体</a:t>
            </a:r>
            <a:endParaRPr lang="zh-CN" altLang="en-US" sz="32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9385" y="412750"/>
            <a:ext cx="64636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循环体</a:t>
            </a:r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</a:t>
            </a:r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一个很重要的概念！</a:t>
            </a:r>
            <a:endParaRPr lang="zh-CN" altLang="en-US" sz="32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4" y="102567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58445"/>
            <a:ext cx="434340" cy="4540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46405" y="3621405"/>
            <a:ext cx="4478655" cy="227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895975" y="335915"/>
            <a:ext cx="10603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    </a:t>
            </a:r>
            <a:endParaRPr lang="zh-CN" altLang="en-US" sz="16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6351" r="65413" b="44728"/>
          <a:stretch>
            <a:fillRect/>
          </a:stretch>
        </p:blipFill>
        <p:spPr>
          <a:xfrm>
            <a:off x="0" y="-114300"/>
            <a:ext cx="1572260" cy="1745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940" y="1221105"/>
            <a:ext cx="4613275" cy="5438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循环条件的初始化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在进入 while 循环之前，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我们要先确定好冰淇淋的价格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和总钱数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心里好有个底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~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适时地更新循环变量</a:t>
            </a:r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 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这里每买一根雪糕，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总钱数就要</a:t>
            </a:r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减少，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不然小明无论买多少雪糕，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钱都没变，可不行，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吃太多雪糕不好哦</a:t>
            </a:r>
            <a:r>
              <a:rPr lang="en-US" altLang="zh-CN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433185" y="1517650"/>
            <a:ext cx="5143500" cy="4319905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51905" y="1631315"/>
            <a:ext cx="609600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 = 10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冰淇淋价格 = 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 = 0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while 总钱数 &gt;= 冰淇淋价格: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购买的冰淇淋数量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购买的冰淇淋数量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总钱数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=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-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冰淇淋价格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print("买了一根冰淇淋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"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print(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总钱数）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350" y="381000"/>
            <a:ext cx="6381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</a:rPr>
              <a:t>如何保证循环的顺利进行呢？</a:t>
            </a:r>
            <a:endParaRPr lang="zh-CN" altLang="en-US" sz="3200">
              <a:latin typeface="华文中宋" panose="02010600040101010101" charset="-122"/>
              <a:ea typeface="华文中宋" panose="02010600040101010101" charset="-122"/>
            </a:endParaRPr>
          </a:p>
        </p:txBody>
      </p:sp>
      <p:cxnSp>
        <p:nvCxnSpPr>
          <p:cNvPr id="5" name="曲线连接符 4"/>
          <p:cNvCxnSpPr/>
          <p:nvPr/>
        </p:nvCxnSpPr>
        <p:spPr>
          <a:xfrm rot="5400000">
            <a:off x="8286115" y="1560195"/>
            <a:ext cx="2114550" cy="1623060"/>
          </a:xfrm>
          <a:prstGeom prst="curvedConnector3">
            <a:avLst>
              <a:gd name="adj1" fmla="val 5003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860790" y="5651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</a:rPr>
              <a:t>这些就叫循环变量</a:t>
            </a:r>
            <a:endParaRPr lang="zh-CN" altLang="en-US" sz="2400">
              <a:solidFill>
                <a:srgbClr val="FF9999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41" name="图片 23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560" r="65413" b="44728"/>
          <a:stretch>
            <a:fillRect/>
          </a:stretch>
        </p:blipFill>
        <p:spPr>
          <a:xfrm>
            <a:off x="-720231" y="-152293"/>
            <a:ext cx="4196544" cy="3787799"/>
          </a:xfrm>
          <a:prstGeom prst="rect">
            <a:avLst/>
          </a:prstGeom>
        </p:spPr>
      </p:pic>
      <p:pic>
        <p:nvPicPr>
          <p:cNvPr id="2343" name="图片 23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99821" y="3479058"/>
            <a:ext cx="4755725" cy="4195777"/>
          </a:xfrm>
          <a:prstGeom prst="rect">
            <a:avLst/>
          </a:prstGeom>
        </p:spPr>
      </p:pic>
      <p:pic>
        <p:nvPicPr>
          <p:cNvPr id="221" name="图片 2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141" r="56586"/>
          <a:stretch>
            <a:fillRect/>
          </a:stretch>
        </p:blipFill>
        <p:spPr>
          <a:xfrm flipH="1">
            <a:off x="8792927" y="1812549"/>
            <a:ext cx="3661108" cy="3581089"/>
          </a:xfrm>
          <a:prstGeom prst="rect">
            <a:avLst/>
          </a:prstGeom>
        </p:spPr>
      </p:pic>
      <p:pic>
        <p:nvPicPr>
          <p:cNvPr id="2349" name="图片 234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6141" r="56586"/>
          <a:stretch>
            <a:fillRect/>
          </a:stretch>
        </p:blipFill>
        <p:spPr>
          <a:xfrm>
            <a:off x="-32048" y="1418190"/>
            <a:ext cx="3661108" cy="3581089"/>
          </a:xfrm>
          <a:prstGeom prst="rect">
            <a:avLst/>
          </a:prstGeom>
        </p:spPr>
      </p:pic>
      <p:pic>
        <p:nvPicPr>
          <p:cNvPr id="2345" name="图片 23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65887" t="45573" r="13705"/>
          <a:stretch>
            <a:fillRect/>
          </a:stretch>
        </p:blipFill>
        <p:spPr>
          <a:xfrm>
            <a:off x="8499280" y="2907108"/>
            <a:ext cx="3869897" cy="3950935"/>
          </a:xfrm>
          <a:prstGeom prst="rect">
            <a:avLst/>
          </a:prstGeom>
        </p:spPr>
      </p:pic>
      <p:pic>
        <p:nvPicPr>
          <p:cNvPr id="2347" name="图片 23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flipH="1">
            <a:off x="8214131" y="-923761"/>
            <a:ext cx="4818055" cy="425076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47142" y="3479294"/>
            <a:ext cx="676715" cy="70719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18485" y="3479165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如果你已经觉得你基本掌握了以上的知识，那么就让我们一起走向新的关卡，一起去魔法迷宫的的循环关卡中一探究竟吧！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对话气泡: 圆角矩形 1"/>
          <p:cNvSpPr/>
          <p:nvPr>
            <p:custDataLst>
              <p:tags r:id="rId14"/>
            </p:custDataLst>
          </p:nvPr>
        </p:nvSpPr>
        <p:spPr>
          <a:xfrm>
            <a:off x="2974975" y="3100705"/>
            <a:ext cx="4351020" cy="2581910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5" name="对话气泡: 圆角矩形 48"/>
          <p:cNvSpPr/>
          <p:nvPr>
            <p:custDataLst>
              <p:tags r:id="rId15"/>
            </p:custDataLst>
          </p:nvPr>
        </p:nvSpPr>
        <p:spPr>
          <a:xfrm flipH="1">
            <a:off x="5104130" y="656590"/>
            <a:ext cx="3785235" cy="157988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78145" y="91376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我知道下面的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内容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也不会让你退却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的！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加油加油！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图片 3" descr="庆祝"/>
          <p:cNvPicPr>
            <a:picLocks noChangeAspect="1"/>
          </p:cNvPicPr>
          <p:nvPr/>
        </p:nvPicPr>
        <p:blipFill>
          <a:blip r:embed="rId16"/>
          <a:srcRect t="26444"/>
          <a:stretch>
            <a:fillRect/>
          </a:stretch>
        </p:blipFill>
        <p:spPr>
          <a:xfrm>
            <a:off x="7325995" y="2512695"/>
            <a:ext cx="4622165" cy="3995420"/>
          </a:xfrm>
          <a:prstGeom prst="snip2Same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f8b34d936cedfb759f1a3848f97b1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5615" y="873125"/>
            <a:ext cx="4583430" cy="5687060"/>
          </a:xfrm>
          <a:prstGeom prst="rect">
            <a:avLst/>
          </a:prstGeom>
        </p:spPr>
      </p:pic>
      <p:pic>
        <p:nvPicPr>
          <p:cNvPr id="6" name="图片 5" descr="0338b62d6960fefcffd27b87d82b6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03550" y="230505"/>
            <a:ext cx="4362450" cy="711200"/>
          </a:xfrm>
          <a:prstGeom prst="rect">
            <a:avLst/>
          </a:prstGeom>
        </p:spPr>
      </p:pic>
      <p:sp>
        <p:nvSpPr>
          <p:cNvPr id="32" name="右弧形箭头 31"/>
          <p:cNvSpPr/>
          <p:nvPr>
            <p:custDataLst>
              <p:tags r:id="rId5"/>
            </p:custDataLst>
          </p:nvPr>
        </p:nvSpPr>
        <p:spPr>
          <a:xfrm>
            <a:off x="7195820" y="824865"/>
            <a:ext cx="1423670" cy="5431155"/>
          </a:xfrm>
          <a:prstGeom prst="curvedLeft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97" y="233174"/>
            <a:ext cx="676715" cy="707197"/>
          </a:xfrm>
          <a:prstGeom prst="rect">
            <a:avLst/>
          </a:prstGeom>
        </p:spPr>
      </p:pic>
      <p:sp>
        <p:nvSpPr>
          <p:cNvPr id="10" name="右弧形箭头 9"/>
          <p:cNvSpPr/>
          <p:nvPr/>
        </p:nvSpPr>
        <p:spPr>
          <a:xfrm>
            <a:off x="7440295" y="1889125"/>
            <a:ext cx="589915" cy="1818640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右弧形箭头 10"/>
          <p:cNvSpPr/>
          <p:nvPr>
            <p:custDataLst>
              <p:tags r:id="rId7"/>
            </p:custDataLst>
          </p:nvPr>
        </p:nvSpPr>
        <p:spPr>
          <a:xfrm>
            <a:off x="7275830" y="4655185"/>
            <a:ext cx="323215" cy="683895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>
            <p:custDataLst>
              <p:tags r:id="rId8"/>
            </p:custDataLst>
          </p:nvPr>
        </p:nvSpPr>
        <p:spPr>
          <a:xfrm>
            <a:off x="7366000" y="3790950"/>
            <a:ext cx="323215" cy="781050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右弧形箭头 12"/>
          <p:cNvSpPr/>
          <p:nvPr>
            <p:custDataLst>
              <p:tags r:id="rId9"/>
            </p:custDataLst>
          </p:nvPr>
        </p:nvSpPr>
        <p:spPr>
          <a:xfrm>
            <a:off x="7195820" y="1296035"/>
            <a:ext cx="244475" cy="547370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46820" y="238887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假设在这里选择了防御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就直接跳到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else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语句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因为不满足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elif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的条件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72730" y="4826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执行到这一步，到达</a:t>
            </a: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while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循环的底部</a:t>
            </a:r>
            <a:endParaRPr lang="zh-CN" altLang="en-US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上弧形箭头 16"/>
          <p:cNvSpPr/>
          <p:nvPr/>
        </p:nvSpPr>
        <p:spPr>
          <a:xfrm rot="15960000">
            <a:off x="744220" y="2619375"/>
            <a:ext cx="3930650" cy="1006475"/>
          </a:xfrm>
          <a:prstGeom prst="curved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40295" y="149034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①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99045" y="2771140"/>
            <a:ext cx="781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66000" y="39325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③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36395" y="299783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⑤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6545" y="1370330"/>
            <a:ext cx="2073275" cy="2420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执行完一次循环后，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判断是否仍然满足循环的条件：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也就是是否玩家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/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龙都没被打败，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98840" y="56832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没有决出胜负。</a:t>
            </a:r>
            <a:endParaRPr lang="zh-CN" altLang="en-US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当然要</a:t>
            </a:r>
            <a:r>
              <a:rPr lang="zh-CN" altLang="en-US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继续进行战斗了！</a:t>
            </a:r>
            <a:endParaRPr lang="zh-CN" altLang="en-US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zh-CN" altLang="en-US">
                <a:solidFill>
                  <a:schemeClr val="accent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进入步骤①。</a:t>
            </a:r>
            <a:endParaRPr lang="zh-CN" altLang="en-US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>
              <a:solidFill>
                <a:schemeClr val="accent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75170" y="47498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④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89650" y="6264910"/>
            <a:ext cx="499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</a:rPr>
              <a:t>已经决出胜负，进入</a:t>
            </a:r>
            <a:r>
              <a:rPr lang="zh-CN" altLang="en-US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</a:rPr>
              <a:t>⑥，判断谁胜利了。</a:t>
            </a:r>
            <a:endParaRPr lang="zh-CN" altLang="en-US">
              <a:solidFill>
                <a:srgbClr val="FF9999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48675" y="37388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18600000">
            <a:off x="301625" y="3663315"/>
            <a:ext cx="2324735" cy="2051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044" y="757701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72" y="215394"/>
            <a:ext cx="676715" cy="70719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88365" y="922655"/>
            <a:ext cx="11095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1400"/>
          </a:p>
          <a:p>
            <a:r>
              <a:rPr lang="zh-CN" altLang="en-US" sz="1400"/>
              <a:t>   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6282690" y="1003935"/>
            <a:ext cx="4647565" cy="1479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1340" y="3596005"/>
            <a:ext cx="460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</a:t>
            </a:r>
            <a:endParaRPr lang="zh-CN" altLang="en-US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83510" y="5614670"/>
            <a:ext cx="6842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你会发现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循环里面还有一个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循环！其实这叫嵌套，不仅仅是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while,if elif else  for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之间都是可以我抱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着你，你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抱着我的。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 descr="faf610b19b2fbc37411da53ba9066c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078230"/>
            <a:ext cx="5760720" cy="394589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2788285" y="1172845"/>
            <a:ext cx="3341370" cy="25209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>
            <p:custDataLst>
              <p:tags r:id="rId4"/>
            </p:custDataLst>
          </p:nvPr>
        </p:nvSpPr>
        <p:spPr>
          <a:xfrm>
            <a:off x="5205730" y="3970655"/>
            <a:ext cx="1958340" cy="25209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魔法药水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890" y="910590"/>
            <a:ext cx="886460" cy="1005840"/>
          </a:xfrm>
          <a:prstGeom prst="rect">
            <a:avLst/>
          </a:prstGeom>
        </p:spPr>
      </p:pic>
      <p:pic>
        <p:nvPicPr>
          <p:cNvPr id="12" name="图片 11" descr="25xt-126087-BackpackingIllustrationz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55" y="376555"/>
            <a:ext cx="2002155" cy="17043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72350" y="107823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&lt;3</a:t>
            </a:r>
            <a:endParaRPr lang="en-US" altLang="zh-CN" sz="3600"/>
          </a:p>
        </p:txBody>
      </p:sp>
      <p:sp>
        <p:nvSpPr>
          <p:cNvPr id="14" name="文本框 13"/>
          <p:cNvSpPr txBox="1"/>
          <p:nvPr/>
        </p:nvSpPr>
        <p:spPr>
          <a:xfrm>
            <a:off x="7066280" y="24212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魔法药水不够，还要继续寻找！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52055" y="3264535"/>
            <a:ext cx="1869440" cy="18745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576435" y="387921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战斗还没胜利，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要与恶龙一决高下！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200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95" y="655034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329" y="1497556"/>
            <a:ext cx="1286367" cy="12802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32714" y="2294608"/>
            <a:ext cx="22242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for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循环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99017" y="19679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8695146" y="462838"/>
            <a:ext cx="1581397" cy="5675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25930" y="2186940"/>
            <a:ext cx="86512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流程控制像是在给计算机下达一系列神奇指令，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让它在我们的“魔法厨房”里做出各种有趣的事情！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2278380" y="51689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超级有趣的游戏——流程控制！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9" name="对话气泡: 圆角矩形 48"/>
          <p:cNvSpPr/>
          <p:nvPr>
            <p:custDataLst>
              <p:tags r:id="rId6"/>
            </p:custDataLst>
          </p:nvPr>
        </p:nvSpPr>
        <p:spPr>
          <a:xfrm flipH="1">
            <a:off x="1617980" y="1697990"/>
            <a:ext cx="8597265" cy="221869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2347" name="图片 23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580000" flipH="1">
            <a:off x="7954010" y="2963545"/>
            <a:ext cx="3491230" cy="308102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81152" y="393194"/>
            <a:ext cx="676715" cy="7071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06814" y="1341266"/>
            <a:ext cx="10339712" cy="115834"/>
          </a:xfrm>
          <a:prstGeom prst="rect">
            <a:avLst/>
          </a:prstGeom>
        </p:spPr>
      </p:pic>
      <p:pic>
        <p:nvPicPr>
          <p:cNvPr id="16" name="图片 15" descr="哇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580" y="4279265"/>
            <a:ext cx="1313180" cy="1313180"/>
          </a:xfrm>
          <a:prstGeom prst="rect">
            <a:avLst/>
          </a:prstGeom>
        </p:spPr>
      </p:pic>
      <p:pic>
        <p:nvPicPr>
          <p:cNvPr id="14" name="图片 13" descr="炒菜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2505" y="1776730"/>
            <a:ext cx="1442085" cy="1379855"/>
          </a:xfrm>
          <a:prstGeom prst="rect">
            <a:avLst/>
          </a:prstGeom>
        </p:spPr>
      </p:pic>
      <p:pic>
        <p:nvPicPr>
          <p:cNvPr id="17" name="图片 16" descr="惊叹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8210" y="4210050"/>
            <a:ext cx="1614170" cy="13823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95745" y="42938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7183755" y="1440815"/>
            <a:ext cx="4190365" cy="1722755"/>
          </a:xfrm>
          <a:prstGeom prst="rect">
            <a:avLst/>
          </a:prstGeom>
          <a:solidFill>
            <a:srgbClr val="D49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626592" y="336617"/>
            <a:ext cx="6261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什么是for循环？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2630" y="123825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7335" y="5457825"/>
            <a:ext cx="1586865" cy="1400175"/>
          </a:xfrm>
          <a:prstGeom prst="rect">
            <a:avLst/>
          </a:prstGeom>
        </p:spPr>
      </p:pic>
      <p:sp>
        <p:nvSpPr>
          <p:cNvPr id="6" name="对话气泡: 圆角矩形 1"/>
          <p:cNvSpPr/>
          <p:nvPr>
            <p:custDataLst>
              <p:tags r:id="rId6"/>
            </p:custDataLst>
          </p:nvPr>
        </p:nvSpPr>
        <p:spPr>
          <a:xfrm>
            <a:off x="774700" y="1200150"/>
            <a:ext cx="6280785" cy="398208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1362710"/>
            <a:ext cx="5833110" cy="5393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假设有一个玩具箱，我们可以用for循环来逐个取出这些玩具。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toy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: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是我们取出的每一个东西都叫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这个名字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这个名字是我们自己给他们取的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可以理解为寻找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——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在哪里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找呢？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in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: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就是在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..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里面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也就是我们在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toys(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玩具箱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)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里面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寻找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000">
                <a:solidFill>
                  <a:srgbClr val="FF9999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toys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：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是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玩具箱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（其实叫做列表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——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可以理解为能装下所有东西的箱子）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6f87cd96b18b7121de6cb37ebfb54f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885" y="1883410"/>
            <a:ext cx="3380740" cy="105219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8896350" y="3218180"/>
            <a:ext cx="0" cy="531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88605" y="3827780"/>
            <a:ext cx="40640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输出结果：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小熊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飞机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积木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娃娃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 descr="OI箱子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500" y="5516880"/>
            <a:ext cx="1572260" cy="991870"/>
          </a:xfrm>
          <a:prstGeom prst="rect">
            <a:avLst/>
          </a:prstGeom>
        </p:spPr>
      </p:pic>
      <p:pic>
        <p:nvPicPr>
          <p:cNvPr id="8" name="图片 7" descr="wanjuwanouxiaoxiongkeaikatong_12130531"/>
          <p:cNvPicPr>
            <a:picLocks noChangeAspect="1"/>
          </p:cNvPicPr>
          <p:nvPr/>
        </p:nvPicPr>
        <p:blipFill>
          <a:blip r:embed="rId9"/>
          <a:srcRect l="21555" t="18639" r="18833" b="6009"/>
          <a:stretch>
            <a:fillRect/>
          </a:stretch>
        </p:blipFill>
        <p:spPr>
          <a:xfrm>
            <a:off x="5341620" y="5370830"/>
            <a:ext cx="932815" cy="1137285"/>
          </a:xfrm>
          <a:prstGeom prst="rect">
            <a:avLst/>
          </a:prstGeom>
        </p:spPr>
      </p:pic>
      <p:pic>
        <p:nvPicPr>
          <p:cNvPr id="9" name="图片 8" descr="1190119786946飞机63_b"/>
          <p:cNvPicPr>
            <a:picLocks noChangeAspect="1"/>
          </p:cNvPicPr>
          <p:nvPr/>
        </p:nvPicPr>
        <p:blipFill>
          <a:blip r:embed="rId10"/>
          <a:srcRect t="13417" b="20972"/>
          <a:stretch>
            <a:fillRect/>
          </a:stretch>
        </p:blipFill>
        <p:spPr>
          <a:xfrm>
            <a:off x="6969760" y="5353050"/>
            <a:ext cx="1572260" cy="103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626592" y="336617"/>
            <a:ext cx="6261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for循环怎么写？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2630" y="1238250"/>
            <a:ext cx="609600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or循环看起来像这样：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 变量 in 序列: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代码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63240" y="181483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意思是从</a:t>
            </a:r>
            <a:r>
              <a:rPr lang="zh-CN" altLang="en-US">
                <a:highlight>
                  <a:srgbClr val="FFFF00"/>
                </a:highlight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序列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里面每次找出一个值，把这个值赋给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 </a:t>
            </a:r>
            <a:r>
              <a:rPr lang="zh-CN" altLang="en-US">
                <a:highlight>
                  <a:srgbClr val="FFFF00"/>
                </a:highlight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变量</a:t>
            </a:r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 </a:t>
            </a:r>
            <a:r>
              <a:rPr lang="zh-CN" altLang="en-US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</a:rPr>
              <a:t>。</a:t>
            </a:r>
            <a:endParaRPr lang="zh-CN" altLang="en-US">
              <a:latin typeface="汉仪傲娇体简" panose="02010509060101010101" charset="-122"/>
              <a:ea typeface="汉仪傲娇体简" panose="02010509060101010101" charset="-122"/>
              <a:cs typeface="汉仪傲娇体简" panose="02010509060101010101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8720000">
            <a:off x="118745" y="2628900"/>
            <a:ext cx="1727200" cy="1524635"/>
          </a:xfrm>
          <a:prstGeom prst="rect">
            <a:avLst/>
          </a:prstGeom>
        </p:spPr>
      </p:pic>
      <p:pic>
        <p:nvPicPr>
          <p:cNvPr id="2345" name="图片 23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5887" t="45573" r="13705"/>
          <a:stretch>
            <a:fillRect/>
          </a:stretch>
        </p:blipFill>
        <p:spPr>
          <a:xfrm rot="3360000">
            <a:off x="9900920" y="2412365"/>
            <a:ext cx="1441450" cy="1471930"/>
          </a:xfrm>
          <a:prstGeom prst="rect">
            <a:avLst/>
          </a:prstGeom>
        </p:spPr>
      </p:pic>
      <p:sp>
        <p:nvSpPr>
          <p:cNvPr id="14" name="对话气泡: 圆角矩形 1"/>
          <p:cNvSpPr/>
          <p:nvPr>
            <p:custDataLst>
              <p:tags r:id="rId7"/>
            </p:custDataLst>
          </p:nvPr>
        </p:nvSpPr>
        <p:spPr>
          <a:xfrm>
            <a:off x="450215" y="1207135"/>
            <a:ext cx="6550660" cy="14649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49" name="对话气泡: 圆角矩形 48"/>
          <p:cNvSpPr/>
          <p:nvPr>
            <p:custDataLst>
              <p:tags r:id="rId8"/>
            </p:custDataLst>
          </p:nvPr>
        </p:nvSpPr>
        <p:spPr>
          <a:xfrm flipH="1">
            <a:off x="6203315" y="2763520"/>
            <a:ext cx="3194050" cy="7696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22720" y="2959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小熊，序列是指什么</a:t>
            </a:r>
            <a:r>
              <a:rPr lang="zh-CN" altLang="en-US"/>
              <a:t>呀？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"/>
          <a:stretch>
            <a:fillRect/>
          </a:stretch>
        </p:blipFill>
        <p:spPr>
          <a:xfrm rot="18720000">
            <a:off x="1907540" y="5207000"/>
            <a:ext cx="1727200" cy="1524635"/>
          </a:xfrm>
          <a:prstGeom prst="rect">
            <a:avLst/>
          </a:prstGeom>
        </p:spPr>
      </p:pic>
      <p:sp>
        <p:nvSpPr>
          <p:cNvPr id="18" name="对话气泡: 圆角矩形 1"/>
          <p:cNvSpPr/>
          <p:nvPr>
            <p:custDataLst>
              <p:tags r:id="rId10"/>
            </p:custDataLst>
          </p:nvPr>
        </p:nvSpPr>
        <p:spPr>
          <a:xfrm>
            <a:off x="3057525" y="3825875"/>
            <a:ext cx="6550660" cy="207073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19145" y="3958590"/>
            <a:ext cx="56527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你可以把序列想象成一条有序的小火车，每个车厢里都有不同的东西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列表包括我们之前提到过的列表，元组，字符串，此外还有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range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，待会我就给你解释一下，别急别急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~~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659765" y="1765300"/>
            <a:ext cx="2150110" cy="76454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katon火车3085_1"/>
          <p:cNvPicPr>
            <a:picLocks noChangeAspect="1"/>
          </p:cNvPicPr>
          <p:nvPr/>
        </p:nvPicPr>
        <p:blipFill>
          <a:blip r:embed="rId12"/>
          <a:srcRect l="-787" t="11610" r="787" b="15471"/>
          <a:stretch>
            <a:fillRect/>
          </a:stretch>
        </p:blipFill>
        <p:spPr>
          <a:xfrm>
            <a:off x="7579995" y="1278255"/>
            <a:ext cx="2546350" cy="1373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0" y="3136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25-2003231621459C (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-727" r="22325"/>
          <a:stretch>
            <a:fillRect/>
          </a:stretch>
        </p:blipFill>
        <p:spPr>
          <a:xfrm>
            <a:off x="6967855" y="1357630"/>
            <a:ext cx="2770505" cy="22002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6130" y="1083310"/>
            <a:ext cx="6692900" cy="4322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使用方法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range(起始值, 结束值, 步长)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range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相当于走路，结束值相当于一堵墙，我们走不到到结束值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比如：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range(5):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循环五次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=range(0,5)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range(1,5):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循环四次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2922ccbe84d43f769a896300009b353b"/>
          <p:cNvPicPr>
            <a:picLocks noChangeAspect="1"/>
          </p:cNvPicPr>
          <p:nvPr/>
        </p:nvPicPr>
        <p:blipFill>
          <a:blip r:embed="rId3"/>
          <a:srcRect l="6939" t="6565" r="18379" b="5145"/>
          <a:stretch>
            <a:fillRect/>
          </a:stretch>
        </p:blipFill>
        <p:spPr>
          <a:xfrm>
            <a:off x="9961245" y="1648460"/>
            <a:ext cx="1380490" cy="15798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0757" y="297309"/>
            <a:ext cx="676715" cy="7071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72615" y="38544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range( )是什么？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rot="18720000">
            <a:off x="9569450" y="4359275"/>
            <a:ext cx="2404745" cy="2122805"/>
          </a:xfrm>
          <a:prstGeom prst="rect">
            <a:avLst/>
          </a:prstGeom>
        </p:spPr>
      </p:pic>
      <p:sp>
        <p:nvSpPr>
          <p:cNvPr id="49" name="对话气泡: 圆角矩形 48"/>
          <p:cNvSpPr/>
          <p:nvPr>
            <p:custDataLst>
              <p:tags r:id="rId10"/>
            </p:custDataLst>
          </p:nvPr>
        </p:nvSpPr>
        <p:spPr>
          <a:xfrm flipH="1">
            <a:off x="4972050" y="3716020"/>
            <a:ext cx="4453890" cy="2461895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04130" y="4039235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可以把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range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想象成一个“制造数字的机器”或者“数数的工具”。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想象一下，你有一个神奇的盒子，只要告诉它开始和结束的数字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,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它就可以帮你一一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列出来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9110980" y="386080"/>
            <a:ext cx="1711960" cy="113411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486900" y="730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被挡住了！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pic>
        <p:nvPicPr>
          <p:cNvPr id="19" name="图片 18" descr="OIP"/>
          <p:cNvPicPr>
            <a:picLocks noChangeAspect="1"/>
          </p:cNvPicPr>
          <p:nvPr/>
        </p:nvPicPr>
        <p:blipFill>
          <a:blip r:embed="rId2"/>
          <a:srcRect b="49536"/>
          <a:stretch>
            <a:fillRect/>
          </a:stretch>
        </p:blipFill>
        <p:spPr>
          <a:xfrm>
            <a:off x="3493770" y="5089525"/>
            <a:ext cx="5203825" cy="1518920"/>
          </a:xfrm>
          <a:prstGeom prst="rect">
            <a:avLst/>
          </a:prstGeom>
        </p:spPr>
      </p:pic>
      <p:pic>
        <p:nvPicPr>
          <p:cNvPr id="2345" name="图片 23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65887" t="45573" r="13705"/>
          <a:stretch>
            <a:fillRect/>
          </a:stretch>
        </p:blipFill>
        <p:spPr>
          <a:xfrm rot="3360000">
            <a:off x="10227945" y="796290"/>
            <a:ext cx="1441450" cy="1471930"/>
          </a:xfrm>
          <a:prstGeom prst="rect">
            <a:avLst/>
          </a:prstGeom>
        </p:spPr>
      </p:pic>
      <p:sp>
        <p:nvSpPr>
          <p:cNvPr id="49" name="对话气泡: 圆角矩形 48"/>
          <p:cNvSpPr/>
          <p:nvPr>
            <p:custDataLst>
              <p:tags r:id="rId5"/>
            </p:custDataLst>
          </p:nvPr>
        </p:nvSpPr>
        <p:spPr>
          <a:xfrm flipH="1">
            <a:off x="5991225" y="588645"/>
            <a:ext cx="3819525" cy="7696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91225" y="7740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步长是什么，走一步的长度吗？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18720000">
            <a:off x="1416050" y="4378325"/>
            <a:ext cx="2404745" cy="2122805"/>
          </a:xfrm>
          <a:prstGeom prst="rect">
            <a:avLst/>
          </a:prstGeom>
        </p:spPr>
      </p:pic>
      <p:sp>
        <p:nvSpPr>
          <p:cNvPr id="18" name="对话气泡: 圆角矩形 1"/>
          <p:cNvSpPr/>
          <p:nvPr>
            <p:custDataLst>
              <p:tags r:id="rId8"/>
            </p:custDataLst>
          </p:nvPr>
        </p:nvSpPr>
        <p:spPr>
          <a:xfrm>
            <a:off x="2820035" y="2267585"/>
            <a:ext cx="7907020" cy="2473960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41370" y="2392045"/>
            <a:ext cx="64693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可以这么理解！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比如在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range(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6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如果我们不写第三个数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字（步长）是多少，当然是默认每次只走一步。结果是：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3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4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5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但如果我们写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range(1,5,2)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，那就是跳着走，结果就是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3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5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R跳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750" y="523240"/>
            <a:ext cx="2907030" cy="1584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25525" y="135826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我们可以用for循环来给彩虹上色。比如，用for循环画一个五颜六色的彩虹。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5525" y="3986530"/>
            <a:ext cx="67691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ym typeface="+mn-ea"/>
            </a:endParaRPr>
          </a:p>
          <a:p>
            <a:r>
              <a:rPr lang="en-US" altLang="zh-CN">
                <a:latin typeface="汉仪傲娇体简" panose="02010509060101010101" charset="-122"/>
                <a:ea typeface="汉仪傲娇体简" panose="02010509060101010101" charset="-122"/>
                <a:cs typeface="汉仪傲娇体简" panose="02010509060101010101" charset="-122"/>
                <a:sym typeface="+mn-ea"/>
              </a:rPr>
              <a:t>c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olor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依次为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红色，橙色，黄色，绿色，蓝色，紫色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就像我们建立了一个颜料仓库，用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for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一个个去把仓库里的颜料拿出来，要是没画完就要反复去拿颜料。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33525" y="297180"/>
            <a:ext cx="5080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</a:t>
            </a:r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</a:t>
            </a:r>
            <a:r>
              <a:rPr lang="zh-CN" altLang="en-US" sz="3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来探索序列！</a:t>
            </a:r>
            <a:endParaRPr lang="zh-CN" altLang="en-US" sz="32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99120" y="2505075"/>
            <a:ext cx="4064000" cy="3202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运行结果：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红色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橙色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黄色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绿色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蓝色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画一道 紫色 的彩虹！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 descr="7d8f5dd3395b4a34682f201308cf8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" y="2505075"/>
            <a:ext cx="6556375" cy="1308100"/>
          </a:xfrm>
          <a:prstGeom prst="rect">
            <a:avLst/>
          </a:prstGeom>
        </p:spPr>
      </p:pic>
      <p:sp>
        <p:nvSpPr>
          <p:cNvPr id="8" name="右弧形箭头 7"/>
          <p:cNvSpPr/>
          <p:nvPr/>
        </p:nvSpPr>
        <p:spPr>
          <a:xfrm>
            <a:off x="5308600" y="3145790"/>
            <a:ext cx="381635" cy="576580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右弧形箭头 8"/>
          <p:cNvSpPr/>
          <p:nvPr>
            <p:custDataLst>
              <p:tags r:id="rId4"/>
            </p:custDataLst>
          </p:nvPr>
        </p:nvSpPr>
        <p:spPr>
          <a:xfrm rot="10140000">
            <a:off x="627380" y="3181985"/>
            <a:ext cx="435610" cy="575310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天晴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715" y="360680"/>
            <a:ext cx="2162810" cy="2306320"/>
          </a:xfrm>
          <a:prstGeom prst="rect">
            <a:avLst/>
          </a:prstGeom>
        </p:spPr>
      </p:pic>
      <p:pic>
        <p:nvPicPr>
          <p:cNvPr id="5" name="图片 4" descr="颜料盘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630" y="5221605"/>
            <a:ext cx="1293495" cy="1293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483082" y="282642"/>
            <a:ext cx="6261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在探险游戏中用到的for循环：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6754" y="1860709"/>
            <a:ext cx="32994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810895" y="1629410"/>
            <a:ext cx="76073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 time in range(3):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words = input("快这句说出魔法咒语：'障碍物消失吧！'")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872490" y="1495425"/>
            <a:ext cx="6872605" cy="141097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3295" y="3065145"/>
            <a:ext cx="54851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意义：让玩家输入三次咒语，移走三次障碍物。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相当于从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0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数到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当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time=0,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移开一次障碍物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当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time=1,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移开一次障碍物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当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time=2,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移开一次障碍物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三次后障碍物就被彻底移除了！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4" name="图片 3" descr="授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195" y="1004570"/>
            <a:ext cx="2886710" cy="2886710"/>
          </a:xfrm>
          <a:prstGeom prst="rect">
            <a:avLst/>
          </a:prstGeom>
        </p:spPr>
      </p:pic>
      <p:pic>
        <p:nvPicPr>
          <p:cNvPr id="6" name="图片 5" descr="1545.png_300"/>
          <p:cNvPicPr>
            <a:picLocks noChangeAspect="1"/>
          </p:cNvPicPr>
          <p:nvPr/>
        </p:nvPicPr>
        <p:blipFill>
          <a:blip r:embed="rId5">
            <a:clrChange>
              <a:clrFrom>
                <a:srgbClr val="EBEBEB">
                  <a:alpha val="100000"/>
                </a:srgbClr>
              </a:clrFrom>
              <a:clrTo>
                <a:srgbClr val="EBEBE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9790" y="3691255"/>
            <a:ext cx="4581525" cy="2857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48000" y="3136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444500" y="3729355"/>
            <a:ext cx="8271510" cy="1746250"/>
          </a:xfrm>
          <a:prstGeom prst="rect">
            <a:avLst/>
          </a:prstGeom>
          <a:ln>
            <a:solidFill>
              <a:srgbClr val="FF9999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82420" y="359410"/>
            <a:ext cx="5293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rgbClr val="FF9999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break</a:t>
            </a:r>
            <a:endParaRPr lang="en-US" altLang="zh-CN" sz="3200" b="1" dirty="0">
              <a:solidFill>
                <a:srgbClr val="FF9999"/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444500" y="1267460"/>
            <a:ext cx="8271510" cy="2315210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6351" r="65413" b="44728"/>
          <a:stretch>
            <a:fillRect/>
          </a:stretch>
        </p:blipFill>
        <p:spPr>
          <a:xfrm>
            <a:off x="444500" y="1187450"/>
            <a:ext cx="970077" cy="1105617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1008380" y="1342390"/>
            <a:ext cx="8703310" cy="3970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想象你在玩积木，一直搭积木塔。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突然间，你觉得塔太高了，有点危险。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于是，你决定停下来，不再继续搭了。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这就是break的作用，它让程序在某个条件满足时停止执行循环。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700" y="32181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2630" y="3845560"/>
            <a:ext cx="69691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 i in range(1, 11):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print(i)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if i == 5: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print("我不再搭积木了，太高了！")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break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8957945" y="1471930"/>
            <a:ext cx="2308225" cy="3752215"/>
          </a:xfrm>
          <a:prstGeom prst="rect">
            <a:avLst/>
          </a:prstGeom>
          <a:ln>
            <a:solidFill>
              <a:srgbClr val="FF9999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59240" y="172593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输出结果：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1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2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3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4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5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我不再搭积木了，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太高了！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 descr="b5fbf999190积木b321f"/>
          <p:cNvPicPr>
            <a:picLocks noChangeAspect="1"/>
          </p:cNvPicPr>
          <p:nvPr/>
        </p:nvPicPr>
        <p:blipFill>
          <a:blip r:embed="rId9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9535" y="3845560"/>
            <a:ext cx="2860675" cy="286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444500" y="3794760"/>
            <a:ext cx="8271510" cy="1746250"/>
          </a:xfrm>
          <a:prstGeom prst="rect">
            <a:avLst/>
          </a:prstGeom>
          <a:ln>
            <a:solidFill>
              <a:srgbClr val="FF9999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82420" y="359410"/>
            <a:ext cx="5293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dirty="0">
                <a:solidFill>
                  <a:srgbClr val="FF9999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contuine</a:t>
            </a:r>
            <a:endParaRPr lang="en-US" altLang="zh-CN" sz="3200" b="1" dirty="0">
              <a:solidFill>
                <a:srgbClr val="FF9999"/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365125" y="1242060"/>
            <a:ext cx="8521700" cy="2315210"/>
          </a:xfrm>
          <a:prstGeom prst="rect">
            <a:avLst/>
          </a:prstGeom>
          <a:solidFill>
            <a:srgbClr val="FE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6351" r="65413" b="44728"/>
          <a:stretch>
            <a:fillRect/>
          </a:stretch>
        </p:blipFill>
        <p:spPr>
          <a:xfrm>
            <a:off x="444500" y="1187450"/>
            <a:ext cx="970077" cy="1105617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365125" y="1471930"/>
            <a:ext cx="8703310" cy="3970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假设你一直在画动物</a:t>
            </a:r>
            <a:r>
              <a:rPr lang="zh-CN" altLang="en-US" sz="2000">
                <a:solidFill>
                  <a:schemeClr val="bg1"/>
                </a:solidFill>
                <a:latin typeface="华康海报体W12(P)"/>
                <a:ea typeface="宋体" panose="02010600030101010101" pitchFamily="2" charset="-122"/>
              </a:rPr>
              <a:t>，</a:t>
            </a:r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画到了一只不太好看的动物，但你不想停下来。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你决定跳过这只动物，继续画下一个。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  <a:p>
            <a:pPr algn="l" defTabSz="914400"/>
            <a:r>
              <a:rPr lang="en-US" altLang="zh-CN" sz="2000">
                <a:solidFill>
                  <a:schemeClr val="bg1"/>
                </a:solidFill>
                <a:latin typeface="华康海报体W12(P)"/>
                <a:ea typeface="华康海报体W12(P)"/>
              </a:rPr>
              <a:t>这就是continue的作用，它让程序在某个条件满足时跳过当前循环剩余部分，直接进入下一次循环。</a:t>
            </a:r>
            <a:endParaRPr lang="en-US" altLang="zh-CN" sz="2000">
              <a:solidFill>
                <a:schemeClr val="bg1"/>
              </a:solidFill>
              <a:latin typeface="华康海报体W12(P)"/>
              <a:ea typeface="华康海报体W12(P)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30930" y="5993130"/>
            <a:ext cx="561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>
              <a:solidFill>
                <a:srgbClr val="FF9999"/>
              </a:solidFill>
              <a:uFillTx/>
              <a:ea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700" y="32181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2630" y="3845560"/>
            <a:ext cx="69691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 i in range(1, 6):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if i == 3: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print("这只动物不太好看，我跳过它。")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continue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print("画第", i, "只动物")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8957945" y="1471930"/>
            <a:ext cx="2308225" cy="3752215"/>
          </a:xfrm>
          <a:prstGeom prst="rect">
            <a:avLst/>
          </a:prstGeom>
          <a:ln>
            <a:solidFill>
              <a:srgbClr val="FF9999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68435" y="1891030"/>
            <a:ext cx="4064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输出结果：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画第 1 只动物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画第 2 只动物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这只动物不太好看，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我跳过它。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画第 4 只动物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画第 5 只动物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 descr="小动物l_2o_100sh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9205" y="4952365"/>
            <a:ext cx="4284345" cy="1799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200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35" y="260130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809" y="3429226"/>
            <a:ext cx="1286367" cy="12802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479290" y="2280285"/>
            <a:ext cx="35280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魔法迷宫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--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复习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b135ae0f6d11a2ad6b8b95267ed3ea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795" y="374650"/>
            <a:ext cx="6736715" cy="5081905"/>
          </a:xfrm>
          <a:prstGeom prst="rect">
            <a:avLst/>
          </a:prstGeom>
        </p:spPr>
      </p:pic>
      <p:pic>
        <p:nvPicPr>
          <p:cNvPr id="2343" name="图片 23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2760000" flipH="1">
            <a:off x="7259320" y="2206625"/>
            <a:ext cx="3022600" cy="2667000"/>
          </a:xfrm>
          <a:prstGeom prst="rect">
            <a:avLst/>
          </a:prstGeom>
        </p:spPr>
      </p:pic>
      <p:sp>
        <p:nvSpPr>
          <p:cNvPr id="18" name="对话气泡: 圆角矩形 1"/>
          <p:cNvSpPr/>
          <p:nvPr>
            <p:custDataLst>
              <p:tags r:id="rId4"/>
            </p:custDataLst>
          </p:nvPr>
        </p:nvSpPr>
        <p:spPr>
          <a:xfrm>
            <a:off x="7841615" y="807720"/>
            <a:ext cx="3552190" cy="14522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59115" y="1030605"/>
            <a:ext cx="310324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学完了所有知识，现在我们一起来看看魔法迷宫里面都运用了哪些知识吧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~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2854325" y="2830830"/>
            <a:ext cx="1036955" cy="16954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>
            <a:off x="3277870" y="400875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箭头 9"/>
          <p:cNvSpPr/>
          <p:nvPr>
            <p:custDataLst>
              <p:tags r:id="rId5"/>
            </p:custDataLst>
          </p:nvPr>
        </p:nvSpPr>
        <p:spPr>
          <a:xfrm>
            <a:off x="3599815" y="515175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true"/>
          <p:cNvPicPr>
            <a:picLocks noChangeAspect="1"/>
          </p:cNvPicPr>
          <p:nvPr/>
        </p:nvPicPr>
        <p:blipFill>
          <a:blip r:embed="rId6">
            <a:clrChange>
              <a:clrFrom>
                <a:srgbClr val="EDEDED">
                  <a:alpha val="100000"/>
                </a:srgbClr>
              </a:clrFrom>
              <a:clrTo>
                <a:srgbClr val="EDEDE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8770" y="3801110"/>
            <a:ext cx="2651760" cy="26517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85150" y="573760"/>
            <a:ext cx="871804" cy="865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94380" y="791845"/>
            <a:ext cx="918527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如果你是一位魔法厨师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,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正在炮制一道神奇的巧克力蛋糕。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首先，你需要检查魔法冰箱里是否有足够的魔法食材。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然后，你会用你的魔法手法，按照一系列的步骤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比如说，如果你有巧克力，就加入；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如果没有，就跳过这一步。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这就好比是我们的流程控制，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告诉计算机要按照一定的顺序执行不同的魔法任务。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6351" r="65413" b="44728"/>
          <a:stretch>
            <a:fillRect/>
          </a:stretch>
        </p:blipFill>
        <p:spPr>
          <a:xfrm>
            <a:off x="1435595" y="4009804"/>
            <a:ext cx="1920288" cy="2188535"/>
          </a:xfrm>
          <a:prstGeom prst="rect">
            <a:avLst/>
          </a:prstGeom>
        </p:spPr>
      </p:pic>
      <p:sp>
        <p:nvSpPr>
          <p:cNvPr id="9" name="对话气泡: 圆角矩形 1"/>
          <p:cNvSpPr/>
          <p:nvPr>
            <p:custDataLst>
              <p:tags r:id="rId9"/>
            </p:custDataLst>
          </p:nvPr>
        </p:nvSpPr>
        <p:spPr>
          <a:xfrm>
            <a:off x="3141980" y="586740"/>
            <a:ext cx="8103235" cy="5290185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pic>
        <p:nvPicPr>
          <p:cNvPr id="14" name="图片 13" descr="R"/>
          <p:cNvPicPr>
            <a:picLocks noChangeAspect="1"/>
          </p:cNvPicPr>
          <p:nvPr/>
        </p:nvPicPr>
        <p:blipFill>
          <a:blip r:embed="rId10">
            <a:clrChange>
              <a:clrFrom>
                <a:srgbClr val="EEEEEC">
                  <a:alpha val="100000"/>
                </a:srgbClr>
              </a:clrFrom>
              <a:clrTo>
                <a:srgbClr val="EEEE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0975" y="738505"/>
            <a:ext cx="1529080" cy="2051685"/>
          </a:xfrm>
          <a:prstGeom prst="rect">
            <a:avLst/>
          </a:prstGeom>
        </p:spPr>
      </p:pic>
      <p:pic>
        <p:nvPicPr>
          <p:cNvPr id="12" name="图片 11" descr="巧克力蛋糕2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5735" y="2465705"/>
            <a:ext cx="1544320" cy="1544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ee19fba849a3ba1ee4ed7bb7bc707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545" y="520065"/>
            <a:ext cx="7605395" cy="5147310"/>
          </a:xfrm>
          <a:prstGeom prst="rect">
            <a:avLst/>
          </a:prstGeom>
        </p:spPr>
      </p:pic>
      <p:sp>
        <p:nvSpPr>
          <p:cNvPr id="18" name="对话气泡: 圆角矩形 1"/>
          <p:cNvSpPr/>
          <p:nvPr>
            <p:custDataLst>
              <p:tags r:id="rId2"/>
            </p:custDataLst>
          </p:nvPr>
        </p:nvSpPr>
        <p:spPr>
          <a:xfrm>
            <a:off x="7626985" y="970280"/>
            <a:ext cx="3552190" cy="14522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1625" y="1096010"/>
            <a:ext cx="310324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是不是感觉到上一页有点难？什么！你说很简单，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那就来挑战一下这一页！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左箭头 8"/>
          <p:cNvSpPr/>
          <p:nvPr/>
        </p:nvSpPr>
        <p:spPr>
          <a:xfrm>
            <a:off x="4619625" y="413194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箭头 9"/>
          <p:cNvSpPr/>
          <p:nvPr>
            <p:custDataLst>
              <p:tags r:id="rId3"/>
            </p:custDataLst>
          </p:nvPr>
        </p:nvSpPr>
        <p:spPr>
          <a:xfrm>
            <a:off x="4857750" y="139255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18660000">
            <a:off x="7885430" y="2033905"/>
            <a:ext cx="3035300" cy="2678430"/>
          </a:xfrm>
          <a:prstGeom prst="rect">
            <a:avLst/>
          </a:prstGeom>
        </p:spPr>
      </p:pic>
      <p:sp>
        <p:nvSpPr>
          <p:cNvPr id="5" name="左箭头 4"/>
          <p:cNvSpPr/>
          <p:nvPr>
            <p:custDataLst>
              <p:tags r:id="rId6"/>
            </p:custDataLst>
          </p:nvPr>
        </p:nvSpPr>
        <p:spPr>
          <a:xfrm>
            <a:off x="4690110" y="272605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左箭头 5"/>
          <p:cNvSpPr/>
          <p:nvPr>
            <p:custDataLst>
              <p:tags r:id="rId7"/>
            </p:custDataLst>
          </p:nvPr>
        </p:nvSpPr>
        <p:spPr>
          <a:xfrm>
            <a:off x="4708525" y="3429000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努力5045aab40be"/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6890" y="4266565"/>
            <a:ext cx="2256790" cy="22618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806835" y="220694"/>
            <a:ext cx="676715" cy="707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d036ca06ad0206455552601109a8ec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55" y="1003935"/>
            <a:ext cx="6677025" cy="3282950"/>
          </a:xfrm>
          <a:prstGeom prst="rect">
            <a:avLst/>
          </a:prstGeom>
        </p:spPr>
      </p:pic>
      <p:sp>
        <p:nvSpPr>
          <p:cNvPr id="18" name="对话气泡: 圆角矩形 1"/>
          <p:cNvSpPr/>
          <p:nvPr>
            <p:custDataLst>
              <p:tags r:id="rId2"/>
            </p:custDataLst>
          </p:nvPr>
        </p:nvSpPr>
        <p:spPr>
          <a:xfrm>
            <a:off x="7921625" y="876935"/>
            <a:ext cx="3552190" cy="1452245"/>
          </a:xfrm>
          <a:prstGeom prst="wedgeRoundRectCallout">
            <a:avLst>
              <a:gd name="adj1" fmla="val -43221"/>
              <a:gd name="adj2" fmla="val 69733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99425" y="1096010"/>
            <a:ext cx="310324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不知不觉，魔法迷宫都走完啦！恭喜你！你是一名合格的探险家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~~</a:t>
            </a:r>
            <a:endParaRPr lang="en-US" altLang="zh-CN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0" name="左箭头 9"/>
          <p:cNvSpPr/>
          <p:nvPr>
            <p:custDataLst>
              <p:tags r:id="rId3"/>
            </p:custDataLst>
          </p:nvPr>
        </p:nvSpPr>
        <p:spPr>
          <a:xfrm>
            <a:off x="3356610" y="1566545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3" name="图片 7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5887" t="45573" r="13705"/>
          <a:stretch>
            <a:fillRect/>
          </a:stretch>
        </p:blipFill>
        <p:spPr>
          <a:xfrm rot="18120000" flipH="1">
            <a:off x="7553600" y="2408597"/>
            <a:ext cx="2304733" cy="2352996"/>
          </a:xfrm>
          <a:prstGeom prst="rect">
            <a:avLst/>
          </a:prstGeom>
        </p:spPr>
      </p:pic>
      <p:sp>
        <p:nvSpPr>
          <p:cNvPr id="5" name="左箭头 4"/>
          <p:cNvSpPr/>
          <p:nvPr>
            <p:custDataLst>
              <p:tags r:id="rId6"/>
            </p:custDataLst>
          </p:nvPr>
        </p:nvSpPr>
        <p:spPr>
          <a:xfrm>
            <a:off x="4333875" y="2194560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左箭头 5"/>
          <p:cNvSpPr/>
          <p:nvPr>
            <p:custDataLst>
              <p:tags r:id="rId7"/>
            </p:custDataLst>
          </p:nvPr>
        </p:nvSpPr>
        <p:spPr>
          <a:xfrm>
            <a:off x="5194935" y="3294380"/>
            <a:ext cx="977265" cy="13462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庆祝氛围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840000">
            <a:off x="-316865" y="-208280"/>
            <a:ext cx="2217420" cy="2217420"/>
          </a:xfrm>
          <a:prstGeom prst="rect">
            <a:avLst/>
          </a:prstGeom>
        </p:spPr>
      </p:pic>
      <p:pic>
        <p:nvPicPr>
          <p:cNvPr id="12" name="图片 11" descr="庆祝礼花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5165" y="4394200"/>
            <a:ext cx="1409065" cy="1809750"/>
          </a:xfrm>
          <a:prstGeom prst="rect">
            <a:avLst/>
          </a:prstGeom>
        </p:spPr>
      </p:pic>
      <p:pic>
        <p:nvPicPr>
          <p:cNvPr id="13" name="图片 12" descr="庆祝礼花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279015" y="4394200"/>
            <a:ext cx="1292225" cy="1659255"/>
          </a:xfrm>
          <a:prstGeom prst="rect">
            <a:avLst/>
          </a:prstGeom>
        </p:spPr>
      </p:pic>
      <p:pic>
        <p:nvPicPr>
          <p:cNvPr id="14" name="图片 13" descr="香槟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4525" y="4381500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200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35" y="260130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809" y="3429226"/>
            <a:ext cx="1286367" cy="12802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624070" y="2106930"/>
            <a:ext cx="29768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提问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环节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    --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检测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黑板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95300" y="-463550"/>
            <a:ext cx="9777095" cy="7321550"/>
          </a:xfrm>
          <a:prstGeom prst="rect">
            <a:avLst/>
          </a:prstGeom>
        </p:spPr>
      </p:pic>
      <p:pic>
        <p:nvPicPr>
          <p:cNvPr id="3" name="图片 2" descr="学生回答问题2"/>
          <p:cNvPicPr>
            <a:picLocks noChangeAspect="1"/>
          </p:cNvPicPr>
          <p:nvPr/>
        </p:nvPicPr>
        <p:blipFill>
          <a:blip r:embed="rId2">
            <a:clrChange>
              <a:clrFrom>
                <a:srgbClr val="CCCCCC">
                  <a:alpha val="100000"/>
                </a:srgbClr>
              </a:clrFrom>
              <a:clrTo>
                <a:srgbClr val="CCCCCC">
                  <a:alpha val="100000"/>
                  <a:alpha val="0"/>
                </a:srgbClr>
              </a:clrTo>
            </a:clrChange>
          </a:blip>
          <a:srcRect l="2420" t="16059" r="3698" b="11715"/>
          <a:stretch>
            <a:fillRect/>
          </a:stretch>
        </p:blipFill>
        <p:spPr>
          <a:xfrm>
            <a:off x="9082405" y="4283075"/>
            <a:ext cx="3109595" cy="2574925"/>
          </a:xfrm>
          <a:prstGeom prst="rect">
            <a:avLst/>
          </a:prstGeom>
        </p:spPr>
      </p:pic>
      <p:sp>
        <p:nvSpPr>
          <p:cNvPr id="4" name="矩形 3" descr="7b0a2020202022776f7264617274223a20227b5c2269645c223a32353030313431362c5c227469645c223a5c225c227d220a7d0a"/>
          <p:cNvSpPr/>
          <p:nvPr/>
        </p:nvSpPr>
        <p:spPr>
          <a:xfrm>
            <a:off x="9773920" y="529590"/>
            <a:ext cx="1603375" cy="3994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6000" b="1">
                <a:ln w="19050" cap="flat" cmpd="sng">
                  <a:solidFill>
                    <a:schemeClr val="bg1"/>
                  </a:solidFill>
                  <a:prstDash val="solid"/>
                  <a:round/>
                </a:ln>
                <a:solidFill>
                  <a:schemeClr val="accent2">
                    <a:lumMod val="75000"/>
                  </a:schemeClr>
                </a:solidFill>
                <a:effectLst>
                  <a:outerShdw dist="76200" dir="2700000" algn="tl" rotWithShape="0">
                    <a:schemeClr val="bg1">
                      <a:alpha val="100000"/>
                    </a:schemeClr>
                  </a:outerShdw>
                </a:effectLst>
                <a:latin typeface="汉仪菱心体简" panose="02010400000101010101" charset="-122"/>
                <a:ea typeface="汉仪菱心体简" panose="02010400000101010101" charset="-122"/>
              </a:rPr>
              <a:t>问答环节</a:t>
            </a:r>
            <a:endParaRPr lang="zh-CN" altLang="en-US" sz="6000" b="1">
              <a:ln w="19050" cap="flat" cmpd="sng">
                <a:solidFill>
                  <a:schemeClr val="bg1"/>
                </a:solidFill>
                <a:prstDash val="solid"/>
                <a:round/>
              </a:ln>
              <a:solidFill>
                <a:schemeClr val="accent2">
                  <a:lumMod val="75000"/>
                </a:schemeClr>
              </a:solidFill>
              <a:effectLst>
                <a:outerShdw dist="76200" dir="2700000" algn="tl" rotWithShape="0">
                  <a:schemeClr val="bg1">
                    <a:alpha val="100000"/>
                  </a:schemeClr>
                </a:outerShdw>
              </a:effectLst>
              <a:latin typeface="汉仪菱心体简" panose="02010400000101010101" charset="-122"/>
              <a:ea typeface="汉仪菱心体简" panose="02010400000101010101" charset="-122"/>
            </a:endParaRPr>
          </a:p>
        </p:txBody>
      </p:sp>
      <p:pic>
        <p:nvPicPr>
          <p:cNvPr id="2347" name="图片 23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420000" flipH="1">
            <a:off x="9160510" y="1251585"/>
            <a:ext cx="3491230" cy="3081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85340" y="621665"/>
            <a:ext cx="677354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一、纠错题</a:t>
            </a:r>
            <a:r>
              <a:rPr lang="en-US" altLang="zh-CN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请找到以下程序中的两个错误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num = int(input("请输入一个数字："))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num &gt; 0: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result = "正数"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</a:t>
            </a:r>
            <a:r>
              <a:rPr lang="en-US" altLang="zh-CN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se if</a:t>
            </a:r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num &lt; 0: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result = "负数"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else: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result = "零"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print("这个数字是：" + result)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黑板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95300" y="-463550"/>
            <a:ext cx="9777095" cy="7321550"/>
          </a:xfrm>
          <a:prstGeom prst="rect">
            <a:avLst/>
          </a:prstGeom>
        </p:spPr>
      </p:pic>
      <p:pic>
        <p:nvPicPr>
          <p:cNvPr id="3" name="图片 2" descr="学生回答问题2"/>
          <p:cNvPicPr>
            <a:picLocks noChangeAspect="1"/>
          </p:cNvPicPr>
          <p:nvPr/>
        </p:nvPicPr>
        <p:blipFill>
          <a:blip r:embed="rId2">
            <a:clrChange>
              <a:clrFrom>
                <a:srgbClr val="CCCCCC">
                  <a:alpha val="100000"/>
                </a:srgbClr>
              </a:clrFrom>
              <a:clrTo>
                <a:srgbClr val="CCCCCC">
                  <a:alpha val="100000"/>
                  <a:alpha val="0"/>
                </a:srgbClr>
              </a:clrTo>
            </a:clrChange>
          </a:blip>
          <a:srcRect l="2420" t="16059" r="3698" b="11715"/>
          <a:stretch>
            <a:fillRect/>
          </a:stretch>
        </p:blipFill>
        <p:spPr>
          <a:xfrm>
            <a:off x="9082405" y="4283075"/>
            <a:ext cx="3109595" cy="2574925"/>
          </a:xfrm>
          <a:prstGeom prst="rect">
            <a:avLst/>
          </a:prstGeom>
        </p:spPr>
      </p:pic>
      <p:sp>
        <p:nvSpPr>
          <p:cNvPr id="4" name="矩形 3" descr="7b0a2020202022776f7264617274223a20227b5c2269645c223a32353030313431362c5c227469645c223a5c225c227d220a7d0a"/>
          <p:cNvSpPr/>
          <p:nvPr/>
        </p:nvSpPr>
        <p:spPr>
          <a:xfrm>
            <a:off x="9773920" y="529590"/>
            <a:ext cx="1603375" cy="3994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6000" b="1">
                <a:ln w="19050" cap="flat" cmpd="sng">
                  <a:solidFill>
                    <a:schemeClr val="bg1"/>
                  </a:solidFill>
                  <a:prstDash val="solid"/>
                  <a:round/>
                </a:ln>
                <a:solidFill>
                  <a:schemeClr val="accent2">
                    <a:lumMod val="75000"/>
                  </a:schemeClr>
                </a:solidFill>
                <a:effectLst>
                  <a:outerShdw dist="76200" dir="2700000" algn="tl" rotWithShape="0">
                    <a:schemeClr val="bg1">
                      <a:alpha val="100000"/>
                    </a:schemeClr>
                  </a:outerShdw>
                </a:effectLst>
                <a:latin typeface="汉仪菱心体简" panose="02010400000101010101" charset="-122"/>
                <a:ea typeface="汉仪菱心体简" panose="02010400000101010101" charset="-122"/>
              </a:rPr>
              <a:t>问答环节</a:t>
            </a:r>
            <a:endParaRPr lang="zh-CN" altLang="en-US" sz="6000" b="1">
              <a:ln w="19050" cap="flat" cmpd="sng">
                <a:solidFill>
                  <a:schemeClr val="bg1"/>
                </a:solidFill>
                <a:prstDash val="solid"/>
                <a:round/>
              </a:ln>
              <a:solidFill>
                <a:schemeClr val="accent2">
                  <a:lumMod val="75000"/>
                </a:schemeClr>
              </a:solidFill>
              <a:effectLst>
                <a:outerShdw dist="76200" dir="2700000" algn="tl" rotWithShape="0">
                  <a:schemeClr val="bg1">
                    <a:alpha val="100000"/>
                  </a:schemeClr>
                </a:outerShdw>
              </a:effectLst>
              <a:latin typeface="汉仪菱心体简" panose="02010400000101010101" charset="-122"/>
              <a:ea typeface="汉仪菱心体简" panose="02010400000101010101" charset="-122"/>
            </a:endParaRPr>
          </a:p>
        </p:txBody>
      </p:sp>
      <p:pic>
        <p:nvPicPr>
          <p:cNvPr id="2347" name="图片 23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420000" flipH="1">
            <a:off x="9160510" y="1251585"/>
            <a:ext cx="3491230" cy="3081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69235" y="868045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二、填空题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题目：计算并输出2的倍数，直到结果大于100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result = 2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 ____________: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print(result)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result = ____________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黑板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95300" y="-463550"/>
            <a:ext cx="9777095" cy="7321550"/>
          </a:xfrm>
          <a:prstGeom prst="rect">
            <a:avLst/>
          </a:prstGeom>
        </p:spPr>
      </p:pic>
      <p:pic>
        <p:nvPicPr>
          <p:cNvPr id="3" name="图片 2" descr="学生回答问题2"/>
          <p:cNvPicPr>
            <a:picLocks noChangeAspect="1"/>
          </p:cNvPicPr>
          <p:nvPr/>
        </p:nvPicPr>
        <p:blipFill>
          <a:blip r:embed="rId2">
            <a:clrChange>
              <a:clrFrom>
                <a:srgbClr val="CCCCCC">
                  <a:alpha val="100000"/>
                </a:srgbClr>
              </a:clrFrom>
              <a:clrTo>
                <a:srgbClr val="CCCCCC">
                  <a:alpha val="100000"/>
                  <a:alpha val="0"/>
                </a:srgbClr>
              </a:clrTo>
            </a:clrChange>
          </a:blip>
          <a:srcRect l="2420" t="16059" r="3698" b="11715"/>
          <a:stretch>
            <a:fillRect/>
          </a:stretch>
        </p:blipFill>
        <p:spPr>
          <a:xfrm>
            <a:off x="9082405" y="4283075"/>
            <a:ext cx="3109595" cy="2574925"/>
          </a:xfrm>
          <a:prstGeom prst="rect">
            <a:avLst/>
          </a:prstGeom>
        </p:spPr>
      </p:pic>
      <p:sp>
        <p:nvSpPr>
          <p:cNvPr id="4" name="矩形 3" descr="7b0a2020202022776f7264617274223a20227b5c2269645c223a32353030313431362c5c227469645c223a5c225c227d220a7d0a"/>
          <p:cNvSpPr/>
          <p:nvPr/>
        </p:nvSpPr>
        <p:spPr>
          <a:xfrm>
            <a:off x="9773920" y="529590"/>
            <a:ext cx="1603375" cy="3994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6000" b="1">
                <a:ln w="19050" cap="flat" cmpd="sng">
                  <a:solidFill>
                    <a:schemeClr val="bg1"/>
                  </a:solidFill>
                  <a:prstDash val="solid"/>
                  <a:round/>
                </a:ln>
                <a:solidFill>
                  <a:schemeClr val="accent2">
                    <a:lumMod val="75000"/>
                  </a:schemeClr>
                </a:solidFill>
                <a:effectLst>
                  <a:outerShdw dist="76200" dir="2700000" algn="tl" rotWithShape="0">
                    <a:schemeClr val="bg1">
                      <a:alpha val="100000"/>
                    </a:schemeClr>
                  </a:outerShdw>
                </a:effectLst>
                <a:latin typeface="汉仪菱心体简" panose="02010400000101010101" charset="-122"/>
                <a:ea typeface="汉仪菱心体简" panose="02010400000101010101" charset="-122"/>
              </a:rPr>
              <a:t>问答环节</a:t>
            </a:r>
            <a:endParaRPr lang="zh-CN" altLang="en-US" sz="6000" b="1">
              <a:ln w="19050" cap="flat" cmpd="sng">
                <a:solidFill>
                  <a:schemeClr val="bg1"/>
                </a:solidFill>
                <a:prstDash val="solid"/>
                <a:round/>
              </a:ln>
              <a:solidFill>
                <a:schemeClr val="accent2">
                  <a:lumMod val="75000"/>
                </a:schemeClr>
              </a:solidFill>
              <a:effectLst>
                <a:outerShdw dist="76200" dir="2700000" algn="tl" rotWithShape="0">
                  <a:schemeClr val="bg1">
                    <a:alpha val="100000"/>
                  </a:schemeClr>
                </a:outerShdw>
              </a:effectLst>
              <a:latin typeface="汉仪菱心体简" panose="02010400000101010101" charset="-122"/>
              <a:ea typeface="汉仪菱心体简" panose="02010400000101010101" charset="-122"/>
            </a:endParaRPr>
          </a:p>
        </p:txBody>
      </p:sp>
      <p:pic>
        <p:nvPicPr>
          <p:cNvPr id="2347" name="图片 23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420000" flipH="1">
            <a:off x="9160510" y="1251585"/>
            <a:ext cx="3491230" cy="3081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22600" y="655320"/>
            <a:ext cx="40640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三、简答题</a:t>
            </a:r>
            <a:r>
              <a:rPr lang="en-US" altLang="zh-CN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（进阶题）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请问这段代码的作用是什么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numbers = [1, 2, 3, 4, 5]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sum_result = 0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 num in numbers: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sum_result += num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print(f"The sum of the numbers is: {sum_result}")</a:t>
            </a:r>
            <a:endParaRPr lang="zh-CN" altLang="en-US" sz="24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200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35" y="260130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809" y="3429226"/>
            <a:ext cx="1286367" cy="12802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58114" y="2235553"/>
            <a:ext cx="222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总结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对话气泡: 圆角矩形 22"/>
          <p:cNvSpPr/>
          <p:nvPr/>
        </p:nvSpPr>
        <p:spPr>
          <a:xfrm>
            <a:off x="6757670" y="2669934"/>
            <a:ext cx="4626931" cy="2571750"/>
          </a:xfrm>
          <a:prstGeom prst="wedgeRoundRectCallout">
            <a:avLst>
              <a:gd name="adj1" fmla="val 36097"/>
              <a:gd name="adj2" fmla="val 6288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3084" y="3171497"/>
            <a:ext cx="20551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我们学习了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连接符: 曲线 20"/>
          <p:cNvCxnSpPr>
            <a:stCxn id="3" idx="0"/>
          </p:cNvCxnSpPr>
          <p:nvPr/>
        </p:nvCxnSpPr>
        <p:spPr>
          <a:xfrm rot="5400000" flipH="1" flipV="1">
            <a:off x="1635755" y="2201683"/>
            <a:ext cx="934734" cy="1004894"/>
          </a:xfrm>
          <a:prstGeom prst="curved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连接符: 曲线 12"/>
          <p:cNvCxnSpPr/>
          <p:nvPr>
            <p:custDataLst>
              <p:tags r:id="rId3"/>
            </p:custDataLst>
          </p:nvPr>
        </p:nvCxnSpPr>
        <p:spPr>
          <a:xfrm>
            <a:off x="2383155" y="3469005"/>
            <a:ext cx="1513840" cy="20955"/>
          </a:xfrm>
          <a:prstGeom prst="curvedConnector3">
            <a:avLst>
              <a:gd name="adj1" fmla="val 50042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连接符: 曲线 20"/>
          <p:cNvCxnSpPr/>
          <p:nvPr>
            <p:custDataLst>
              <p:tags r:id="rId4"/>
            </p:custDataLst>
          </p:nvPr>
        </p:nvCxnSpPr>
        <p:spPr>
          <a:xfrm rot="5400000" flipV="1">
            <a:off x="1611630" y="3549015"/>
            <a:ext cx="1266825" cy="1352550"/>
          </a:xfrm>
          <a:prstGeom prst="curved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921635" y="19253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if elif else</a:t>
            </a:r>
            <a:endParaRPr lang="en-US" altLang="zh-CN" sz="3600"/>
          </a:p>
        </p:txBody>
      </p:sp>
      <p:sp>
        <p:nvSpPr>
          <p:cNvPr id="6" name="文本框 5"/>
          <p:cNvSpPr txBox="1"/>
          <p:nvPr/>
        </p:nvSpPr>
        <p:spPr>
          <a:xfrm>
            <a:off x="4228465" y="31711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while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76905" y="47447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8035" y="2897505"/>
            <a:ext cx="40640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相信你在这堂课中一定已经有所收获，想要自己写一段代码大展身手了，那就赶快去试试吧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学习"/>
          <p:cNvPicPr>
            <a:picLocks noChangeAspect="1"/>
          </p:cNvPicPr>
          <p:nvPr/>
        </p:nvPicPr>
        <p:blipFill>
          <a:blip r:embed="rId5"/>
          <a:srcRect t="7570" b="13756"/>
          <a:stretch>
            <a:fillRect/>
          </a:stretch>
        </p:blipFill>
        <p:spPr>
          <a:xfrm>
            <a:off x="8783955" y="411480"/>
            <a:ext cx="2482215" cy="1997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331" y="1565498"/>
            <a:ext cx="1237657" cy="10422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6955" y="975995"/>
            <a:ext cx="79692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计算机就像是一只顽皮的小精灵，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可能会不听话，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跳过某个魔法步骤，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或者一直做着同样的魔法动作。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这时候，我们就需要巧妙地使用流程控制的“魔法指令”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让它按照我们的期望来行动。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27335" t="16364" r="-1"/>
          <a:stretch>
            <a:fillRect/>
          </a:stretch>
        </p:blipFill>
        <p:spPr>
          <a:xfrm>
            <a:off x="1373947" y="4323134"/>
            <a:ext cx="2072276" cy="2104288"/>
          </a:xfrm>
          <a:prstGeom prst="rect">
            <a:avLst/>
          </a:prstGeom>
        </p:spPr>
      </p:pic>
      <p:sp>
        <p:nvSpPr>
          <p:cNvPr id="8" name="对话气泡: 圆角矩形 1"/>
          <p:cNvSpPr/>
          <p:nvPr>
            <p:custDataLst>
              <p:tags r:id="rId10"/>
            </p:custDataLst>
          </p:nvPr>
        </p:nvSpPr>
        <p:spPr>
          <a:xfrm>
            <a:off x="3141980" y="810260"/>
            <a:ext cx="8103235" cy="4782820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0831" y="1942053"/>
            <a:ext cx="1237657" cy="1042238"/>
          </a:xfrm>
          <a:prstGeom prst="rect">
            <a:avLst/>
          </a:prstGeom>
        </p:spPr>
      </p:pic>
      <p:pic>
        <p:nvPicPr>
          <p:cNvPr id="2345" name="图片 23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65887" t="45573" r="13705"/>
          <a:stretch>
            <a:fillRect/>
          </a:stretch>
        </p:blipFill>
        <p:spPr>
          <a:xfrm rot="660000">
            <a:off x="9070975" y="3042285"/>
            <a:ext cx="2507615" cy="2560955"/>
          </a:xfrm>
          <a:prstGeom prst="rect">
            <a:avLst/>
          </a:prstGeom>
        </p:spPr>
      </p:pic>
      <p:sp>
        <p:nvSpPr>
          <p:cNvPr id="6" name="对话气泡: 圆角矩形 48"/>
          <p:cNvSpPr/>
          <p:nvPr>
            <p:custDataLst>
              <p:tags r:id="rId9"/>
            </p:custDataLst>
          </p:nvPr>
        </p:nvSpPr>
        <p:spPr>
          <a:xfrm flipH="1">
            <a:off x="1400810" y="698500"/>
            <a:ext cx="7543800" cy="5178425"/>
          </a:xfrm>
          <a:prstGeom prst="wedgeRoundRectCallout">
            <a:avLst>
              <a:gd name="adj1" fmla="val -53821"/>
              <a:gd name="adj2" fmla="val 31378"/>
              <a:gd name="adj3" fmla="val 16667"/>
            </a:avLst>
          </a:prstGeom>
          <a:noFill/>
          <a:ln>
            <a:solidFill>
              <a:srgbClr val="5B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>
              <a:solidFill>
                <a:prstClr val="white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9910" y="791210"/>
            <a:ext cx="6096000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所以，小朋友们，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学会流程控制就像是成为了真正的魔法大师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能够编写一种特殊的魔法语言，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让计算机在我们的指导下像顺利施放魔法一样做出各种神奇的事情！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准备好了吗？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让我们一起踏进流程控制的魔法世界，看看能创造出怎样的奇迹吧！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87257" y="25521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4421679" y="991656"/>
            <a:ext cx="3596293" cy="935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课程大纲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algn="ctr">
              <a:lnSpc>
                <a:spcPct val="8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Teaching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charset="-122"/>
                <a:ea typeface="仿宋" panose="02010609060101010101" charset="-122"/>
              </a:rPr>
              <a:t>Programme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 rotWithShape="1">
          <a:blip r:embed="rId7" cstate="screen"/>
          <a:srcRect t="-10904" r="-11007"/>
          <a:stretch>
            <a:fillRect/>
          </a:stretch>
        </p:blipFill>
        <p:spPr>
          <a:xfrm>
            <a:off x="1812427" y="990855"/>
            <a:ext cx="1125990" cy="5342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7281" y="5056728"/>
            <a:ext cx="1237657" cy="1042238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1208" y="2261811"/>
            <a:ext cx="649276" cy="68390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0262" y="3429234"/>
            <a:ext cx="623471" cy="6567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4287" y="4399728"/>
            <a:ext cx="623471" cy="6567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68600" y="2261870"/>
            <a:ext cx="4932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</a:rPr>
              <a:t>if elif else 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8845" y="34010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while</a:t>
            </a:r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33410" y="454088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for</a:t>
            </a:r>
            <a:r>
              <a:rPr lang="zh-CN" altLang="en-US" sz="4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循环</a:t>
            </a:r>
            <a:endParaRPr lang="zh-CN" altLang="en-US" sz="4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99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99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99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1330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555" y="1617059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7579" y="2578326"/>
            <a:ext cx="1286367" cy="1280271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5146172" y="1869995"/>
            <a:ext cx="68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仿宋" panose="02010609060101010101" charset="-122"/>
              </a:rPr>
              <a:t>01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仿宋" panose="0201060906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87265" y="273748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华文中宋" panose="02010600040101010101" charset="-122"/>
                <a:ea typeface="华文中宋" panose="02010600040101010101" charset="-122"/>
              </a:rPr>
              <a:t>if elif else</a:t>
            </a:r>
            <a:endParaRPr lang="en-US" altLang="zh-CN" sz="40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852170" y="1278255"/>
            <a:ext cx="5600700" cy="45231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34935" y="1514475"/>
            <a:ext cx="3620135" cy="2635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7284720" y="1390650"/>
            <a:ext cx="4278630" cy="2938145"/>
          </a:xfrm>
          <a:prstGeom prst="rect">
            <a:avLst/>
          </a:prstGeom>
          <a:ln>
            <a:solidFill>
              <a:srgbClr val="FFC000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lIns="107950"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82420" y="29781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accent4">
                    <a:lumMod val="7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if else if 是什么？</a:t>
            </a:r>
            <a:endParaRPr lang="zh-CN" altLang="en-US" sz="3200" b="1" dirty="0">
              <a:solidFill>
                <a:schemeClr val="accent4">
                  <a:lumMod val="7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558800" y="1199515"/>
            <a:ext cx="6309360" cy="3670935"/>
          </a:xfrm>
          <a:prstGeom prst="rect">
            <a:avLst/>
          </a:prstGeom>
          <a:solidFill>
            <a:srgbClr val="FAD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7335" t="16364" r="-1"/>
          <a:stretch>
            <a:fillRect/>
          </a:stretch>
        </p:blipFill>
        <p:spPr>
          <a:xfrm>
            <a:off x="558607" y="1278309"/>
            <a:ext cx="2072276" cy="21042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69110" y="1514475"/>
            <a:ext cx="5229225" cy="3884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假如你是一位小小的动物园管理员，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每天都要照顾各种各样的动物朋友。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有一天，你决定给它们喂食，但你得根据不同的动物选择不同的食物。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这时候，if、elif、else就派上用场了！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91070" y="1390650"/>
            <a:ext cx="4064000" cy="3046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你一</a:t>
            </a:r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定会好奇，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en-US" altLang="zh-CN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if elif if </a:t>
            </a:r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是什么，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它们怎么派上用场？？？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我先买个小关子</a:t>
            </a:r>
            <a:r>
              <a:rPr lang="en-US" altLang="zh-CN" sz="2400">
                <a:solidFill>
                  <a:schemeClr val="accent4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~</a:t>
            </a:r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400">
              <a:solidFill>
                <a:schemeClr val="accent4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动物园1"/>
          <p:cNvPicPr>
            <a:picLocks noChangeAspect="1"/>
          </p:cNvPicPr>
          <p:nvPr/>
        </p:nvPicPr>
        <p:blipFill>
          <a:blip r:embed="rId7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9365" y="4436745"/>
            <a:ext cx="3188970" cy="2200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UNIT_TYPE" val="l_h_i"/>
  <p:tag name="KSO_WM_UNIT_INDEX" val="462_1_2"/>
  <p:tag name="KSO_WM_UNIT_ID" val="diagram19882022_4*l_h_i*462_1_2"/>
  <p:tag name="KSO_WM_TEMPLATE_INDEX" val="19882022"/>
  <p:tag name="KSO_WM_TAG_VERSION" val="2.0"/>
  <p:tag name="KSO_WM_DIAGRAM_GROUP_CODE" val="l1-1"/>
</p:tagLst>
</file>

<file path=ppt/tags/tag125.xml><?xml version="1.0" encoding="utf-8"?>
<p:tagLst xmlns:p="http://schemas.openxmlformats.org/presentationml/2006/main">
  <p:tag name="KSO_WM_BEAUTIFY_FLAG" val="#wm#"/>
  <p:tag name="KSO_WM_UNIT_TYPE" val="l_h_i"/>
  <p:tag name="KSO_WM_UNIT_INDEX" val="462_1_1"/>
  <p:tag name="KSO_WM_UNIT_ID" val="diagram19882022_4*l_h_i*462_1_1"/>
  <p:tag name="KSO_WM_TEMPLATE_INDEX" val="19882022"/>
  <p:tag name="KSO_WM_TAG_VERSION" val="2.0"/>
  <p:tag name="KSO_WM_DIAGRAM_GROUP_CODE" val="l1-1"/>
</p:tagLst>
</file>

<file path=ppt/tags/tag126.xml><?xml version="1.0" encoding="utf-8"?>
<p:tagLst xmlns:p="http://schemas.openxmlformats.org/presentationml/2006/main">
  <p:tag name="KSO_WM_BEAUTIFY_FLAG" val="#wm#"/>
  <p:tag name="KSO_WM_UNIT_TYPE" val="l_h_a"/>
  <p:tag name="KSO_WM_UNIT_INDEX" val="462_1_1"/>
  <p:tag name="KSO_WM_UNIT_ID" val="diagram19882022_4*l_h_a*462_1_1"/>
  <p:tag name="KSO_WM_TEMPLATE_INDEX" val="19882022"/>
  <p:tag name="KSO_WM_TAG_VERSION" val="2.0"/>
  <p:tag name="KSO_WM_DIAGRAM_GROUP_CODE" val="l1-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#wm#"/>
  <p:tag name="KSO_WM_UNIT_TYPE" val="l_h_i"/>
  <p:tag name="KSO_WM_UNIT_INDEX" val="462_1_2"/>
  <p:tag name="KSO_WM_UNIT_ID" val="diagram19882022_4*l_h_i*462_1_2"/>
  <p:tag name="KSO_WM_TEMPLATE_INDEX" val="19882022"/>
  <p:tag name="KSO_WM_TAG_VERSION" val="2.0"/>
  <p:tag name="KSO_WM_DIAGRAM_GROUP_CODE" val="l1-1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#wm#"/>
  <p:tag name="KSO_WM_UNIT_TYPE" val="l_h_i"/>
  <p:tag name="KSO_WM_UNIT_INDEX" val="462_1_1"/>
  <p:tag name="KSO_WM_UNIT_ID" val="diagram19882022_4*l_h_i*462_1_1"/>
  <p:tag name="KSO_WM_TEMPLATE_INDEX" val="19882022"/>
  <p:tag name="KSO_WM_TAG_VERSION" val="2.0"/>
  <p:tag name="KSO_WM_DIAGRAM_GROUP_CODE" val="l1-1"/>
</p:tagLst>
</file>

<file path=ppt/tags/tag131.xml><?xml version="1.0" encoding="utf-8"?>
<p:tagLst xmlns:p="http://schemas.openxmlformats.org/presentationml/2006/main">
  <p:tag name="KSO_WM_BEAUTIFY_FLAG" val="#wm#"/>
  <p:tag name="KSO_WM_UNIT_TYPE" val="l_h_a"/>
  <p:tag name="KSO_WM_UNIT_INDEX" val="462_1_1"/>
  <p:tag name="KSO_WM_UNIT_ID" val="diagram19882022_4*l_h_a*462_1_1"/>
  <p:tag name="KSO_WM_TEMPLATE_INDEX" val="19882022"/>
  <p:tag name="KSO_WM_TAG_VERSION" val="2.0"/>
  <p:tag name="KSO_WM_DIAGRAM_GROUP_CODE" val="l1-1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ISPRING_PRESENTATION_TITLE" val="卡通手绘课件PPT"/>
  <p:tag name="commondata" val="eyJoZGlkIjoiY2M3MThlOGRkNzE0ZWE4NDc3ODczMDhiZTgzNTRjNzkifQ==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#wm#"/>
  <p:tag name="KSO_WM_UNIT_TYPE" val="l_h_i"/>
  <p:tag name="KSO_WM_UNIT_INDEX" val="462_1_2"/>
  <p:tag name="KSO_WM_UNIT_ID" val="diagram19882022_4*l_h_i*462_1_2"/>
  <p:tag name="KSO_WM_TEMPLATE_INDEX" val="19882022"/>
  <p:tag name="KSO_WM_TAG_VERSION" val="2.0"/>
  <p:tag name="KSO_WM_DIAGRAM_GROUP_CODE" val="l1-1"/>
</p:tagLst>
</file>

<file path=ppt/tags/tag31.xml><?xml version="1.0" encoding="utf-8"?>
<p:tagLst xmlns:p="http://schemas.openxmlformats.org/presentationml/2006/main">
  <p:tag name="KSO_WM_BEAUTIFY_FLAG" val="#wm#"/>
  <p:tag name="KSO_WM_UNIT_TYPE" val="l_h_i"/>
  <p:tag name="KSO_WM_UNIT_INDEX" val="462_1_1"/>
  <p:tag name="KSO_WM_UNIT_ID" val="diagram19882022_4*l_h_i*462_1_1"/>
  <p:tag name="KSO_WM_TEMPLATE_INDEX" val="19882022"/>
  <p:tag name="KSO_WM_TAG_VERSION" val="2.0"/>
  <p:tag name="KSO_WM_DIAGRAM_GROUP_CODE" val="l1-1"/>
</p:tagLst>
</file>

<file path=ppt/tags/tag32.xml><?xml version="1.0" encoding="utf-8"?>
<p:tagLst xmlns:p="http://schemas.openxmlformats.org/presentationml/2006/main">
  <p:tag name="KSO_WM_BEAUTIFY_FLAG" val="#wm#"/>
  <p:tag name="KSO_WM_UNIT_TYPE" val="l_h_a"/>
  <p:tag name="KSO_WM_UNIT_INDEX" val="462_1_1"/>
  <p:tag name="KSO_WM_UNIT_ID" val="diagram19882022_4*l_h_a*462_1_1"/>
  <p:tag name="KSO_WM_TEMPLATE_INDEX" val="19882022"/>
  <p:tag name="KSO_WM_TAG_VERSION" val="2.0"/>
  <p:tag name="KSO_WM_DIAGRAM_GROUP_CODE" val="l1-1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Yu Gothic UI Semibold"/>
        <a:cs typeface=""/>
      </a:majorFont>
      <a:minorFont>
        <a:latin typeface="Arial"/>
        <a:ea typeface="Yu Gothic UI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5526</Words>
  <Application>WPS 演示</Application>
  <PresentationFormat>宽屏</PresentationFormat>
  <Paragraphs>742</Paragraphs>
  <Slides>47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71" baseType="lpstr">
      <vt:lpstr>Arial</vt:lpstr>
      <vt:lpstr>宋体</vt:lpstr>
      <vt:lpstr>Wingdings</vt:lpstr>
      <vt:lpstr>Yu Gothic UI Semibold</vt:lpstr>
      <vt:lpstr>Calibri</vt:lpstr>
      <vt:lpstr>仿宋</vt:lpstr>
      <vt:lpstr>汉仪晓波舒黑简</vt:lpstr>
      <vt:lpstr>华文中宋</vt:lpstr>
      <vt:lpstr>Calibri Light</vt:lpstr>
      <vt:lpstr>微软雅黑 Light</vt:lpstr>
      <vt:lpstr>汉仪夏日体W</vt:lpstr>
      <vt:lpstr>Impact</vt:lpstr>
      <vt:lpstr>Arial Black</vt:lpstr>
      <vt:lpstr>汉仪傲娇体简</vt:lpstr>
      <vt:lpstr>微软雅黑</vt:lpstr>
      <vt:lpstr>Arial Unicode MS</vt:lpstr>
      <vt:lpstr>等线</vt:lpstr>
      <vt:lpstr>华文彩云</vt:lpstr>
      <vt:lpstr>华康海报体W12(P)</vt:lpstr>
      <vt:lpstr>幼圆</vt:lpstr>
      <vt:lpstr>Wingdings</vt:lpstr>
      <vt:lpstr>汉仪菱心体简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卡通记事本</dc:title>
  <dc:creator>第一PPT</dc:creator>
  <cp:keywords>www.1ppt.com</cp:keywords>
  <dc:description>www.1ppt.com</dc:description>
  <cp:lastModifiedBy>WPS_1693134826</cp:lastModifiedBy>
  <cp:revision>616</cp:revision>
  <dcterms:created xsi:type="dcterms:W3CDTF">2017-08-01T03:24:00Z</dcterms:created>
  <dcterms:modified xsi:type="dcterms:W3CDTF">2023-11-26T05:06:04Z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KSOSaveFontToCloudKey">
    <vt:lpwstr>470327643_btnclosed</vt:lpwstr>
  </property>
  <property fmtid="{D5CDD505-2E9C-101B-9397-08002B2CF9AE}" pid="4" name="ICV">
    <vt:lpwstr>C8E496A78E814F59B51E8669D577B92A_12</vt:lpwstr>
  </property>
</Properties>
</file>